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8" r:id="rId2"/>
    <p:sldId id="260" r:id="rId3"/>
    <p:sldId id="261" r:id="rId4"/>
    <p:sldId id="263" r:id="rId5"/>
    <p:sldId id="345" r:id="rId6"/>
    <p:sldId id="262" r:id="rId7"/>
    <p:sldId id="265" r:id="rId8"/>
    <p:sldId id="264" r:id="rId9"/>
    <p:sldId id="333" r:id="rId10"/>
    <p:sldId id="339" r:id="rId11"/>
    <p:sldId id="335" r:id="rId12"/>
    <p:sldId id="336" r:id="rId13"/>
    <p:sldId id="337" r:id="rId14"/>
    <p:sldId id="266" r:id="rId15"/>
    <p:sldId id="334" r:id="rId16"/>
    <p:sldId id="340" r:id="rId17"/>
    <p:sldId id="268" r:id="rId18"/>
    <p:sldId id="341" r:id="rId19"/>
    <p:sldId id="269" r:id="rId20"/>
    <p:sldId id="270" r:id="rId21"/>
    <p:sldId id="271" r:id="rId22"/>
    <p:sldId id="342" r:id="rId23"/>
    <p:sldId id="343" r:id="rId24"/>
    <p:sldId id="344" r:id="rId25"/>
    <p:sldId id="272" r:id="rId26"/>
    <p:sldId id="274" r:id="rId27"/>
    <p:sldId id="346" r:id="rId28"/>
    <p:sldId id="347" r:id="rId29"/>
    <p:sldId id="283" r:id="rId30"/>
    <p:sldId id="422" r:id="rId31"/>
    <p:sldId id="348" r:id="rId32"/>
    <p:sldId id="284" r:id="rId33"/>
    <p:sldId id="349" r:id="rId34"/>
    <p:sldId id="413" r:id="rId35"/>
    <p:sldId id="414" r:id="rId36"/>
    <p:sldId id="421" r:id="rId37"/>
    <p:sldId id="418" r:id="rId38"/>
    <p:sldId id="415" r:id="rId39"/>
    <p:sldId id="417" r:id="rId40"/>
    <p:sldId id="310" r:id="rId41"/>
    <p:sldId id="353" r:id="rId42"/>
    <p:sldId id="312" r:id="rId43"/>
    <p:sldId id="313" r:id="rId44"/>
    <p:sldId id="314" r:id="rId45"/>
    <p:sldId id="350" r:id="rId46"/>
    <p:sldId id="352" r:id="rId47"/>
    <p:sldId id="408" r:id="rId48"/>
    <p:sldId id="351" r:id="rId49"/>
    <p:sldId id="278" r:id="rId50"/>
    <p:sldId id="277" r:id="rId51"/>
    <p:sldId id="279" r:id="rId52"/>
    <p:sldId id="354" r:id="rId53"/>
    <p:sldId id="280" r:id="rId54"/>
    <p:sldId id="363" r:id="rId55"/>
    <p:sldId id="355" r:id="rId56"/>
    <p:sldId id="285" r:id="rId57"/>
    <p:sldId id="286" r:id="rId58"/>
    <p:sldId id="356" r:id="rId59"/>
    <p:sldId id="282" r:id="rId60"/>
    <p:sldId id="288" r:id="rId61"/>
    <p:sldId id="281" r:id="rId62"/>
    <p:sldId id="376" r:id="rId63"/>
    <p:sldId id="377" r:id="rId64"/>
    <p:sldId id="357" r:id="rId65"/>
    <p:sldId id="358" r:id="rId66"/>
    <p:sldId id="359" r:id="rId67"/>
    <p:sldId id="405" r:id="rId68"/>
    <p:sldId id="407" r:id="rId69"/>
    <p:sldId id="406" r:id="rId70"/>
    <p:sldId id="360" r:id="rId71"/>
    <p:sldId id="361" r:id="rId72"/>
    <p:sldId id="362" r:id="rId73"/>
    <p:sldId id="290" r:id="rId74"/>
    <p:sldId id="294" r:id="rId75"/>
    <p:sldId id="301" r:id="rId76"/>
    <p:sldId id="364" r:id="rId77"/>
    <p:sldId id="366" r:id="rId78"/>
    <p:sldId id="298" r:id="rId79"/>
    <p:sldId id="295" r:id="rId80"/>
    <p:sldId id="365" r:id="rId81"/>
    <p:sldId id="296" r:id="rId82"/>
    <p:sldId id="370" r:id="rId83"/>
    <p:sldId id="299" r:id="rId84"/>
    <p:sldId id="293" r:id="rId85"/>
    <p:sldId id="297" r:id="rId86"/>
    <p:sldId id="300" r:id="rId87"/>
    <p:sldId id="291" r:id="rId88"/>
    <p:sldId id="292" r:id="rId89"/>
    <p:sldId id="306" r:id="rId90"/>
    <p:sldId id="304" r:id="rId91"/>
    <p:sldId id="302" r:id="rId92"/>
    <p:sldId id="308" r:id="rId93"/>
    <p:sldId id="371" r:id="rId94"/>
    <p:sldId id="309" r:id="rId95"/>
    <p:sldId id="375" r:id="rId96"/>
    <p:sldId id="322" r:id="rId97"/>
    <p:sldId id="368" r:id="rId98"/>
    <p:sldId id="369" r:id="rId99"/>
    <p:sldId id="416" r:id="rId100"/>
    <p:sldId id="323" r:id="rId101"/>
    <p:sldId id="326" r:id="rId102"/>
    <p:sldId id="383" r:id="rId103"/>
    <p:sldId id="384" r:id="rId104"/>
    <p:sldId id="385" r:id="rId105"/>
    <p:sldId id="386" r:id="rId106"/>
    <p:sldId id="332" r:id="rId107"/>
    <p:sldId id="381" r:id="rId108"/>
    <p:sldId id="382" r:id="rId109"/>
    <p:sldId id="330" r:id="rId110"/>
    <p:sldId id="378" r:id="rId111"/>
    <p:sldId id="331" r:id="rId112"/>
    <p:sldId id="380" r:id="rId113"/>
    <p:sldId id="324" r:id="rId114"/>
    <p:sldId id="325" r:id="rId115"/>
    <p:sldId id="391" r:id="rId116"/>
    <p:sldId id="392" r:id="rId117"/>
    <p:sldId id="410" r:id="rId118"/>
    <p:sldId id="411" r:id="rId119"/>
    <p:sldId id="393" r:id="rId120"/>
    <p:sldId id="387" r:id="rId121"/>
    <p:sldId id="409" r:id="rId122"/>
    <p:sldId id="327" r:id="rId123"/>
    <p:sldId id="328" r:id="rId124"/>
    <p:sldId id="397" r:id="rId125"/>
    <p:sldId id="398" r:id="rId126"/>
    <p:sldId id="329" r:id="rId127"/>
    <p:sldId id="399" r:id="rId128"/>
    <p:sldId id="404" r:id="rId129"/>
    <p:sldId id="402" r:id="rId130"/>
    <p:sldId id="400" r:id="rId131"/>
    <p:sldId id="412" r:id="rId132"/>
    <p:sldId id="259" r:id="rId1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Διαφάνεια τίτλου">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l-GR" smtClean="0"/>
              <a:t>Στυλ κύριου τίτλου</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l-GR" smtClean="0"/>
              <a:t>Στυλ κύριου υπότιτλου</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9/1/2021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mtClean="0"/>
              <a:t>Στυλ κύριου τίτλου</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9/1/2021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Κατακόρυφος τίτλος και Κείμενο">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l-GR" smtClean="0"/>
              <a:t>Στυλ κύριου τίτλου</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9/1/2021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mtClean="0"/>
              <a:t>Στυλ κύριου τίτλου</a:t>
            </a:r>
            <a:endParaRPr lang="en-US" dirty="0"/>
          </a:p>
        </p:txBody>
      </p:sp>
      <p:sp>
        <p:nvSpPr>
          <p:cNvPr id="3" name="Content Placeholder 2"/>
          <p:cNvSpPr>
            <a:spLocks noGrp="1"/>
          </p:cNvSpPr>
          <p:nvPr>
            <p:ph idx="1"/>
          </p:nvPr>
        </p:nvSpPr>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10"/>
          </p:nvPr>
        </p:nvSpPr>
        <p:spPr/>
        <p:txBody>
          <a:bodyPr/>
          <a:lstStyle/>
          <a:p>
            <a:fld id="{D62CEF3B-A037-46D0-B02C-1428F07E9383}" type="datetimeFigureOut">
              <a:rPr lang="en-US" dirty="0"/>
              <a:t>9/1/2021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E482DC-2269-4F26-9D2A-7E44B1A4CD8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Κεφαλίδα ενότητας">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l-GR" smtClean="0"/>
              <a:t>Στυλ κύριου τίτλου</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smtClean="0"/>
              <a:t>Στυλ υποδείγματος κειμένου</a:t>
            </a:r>
          </a:p>
        </p:txBody>
      </p:sp>
      <p:sp>
        <p:nvSpPr>
          <p:cNvPr id="4" name="Date Placeholder 3"/>
          <p:cNvSpPr>
            <a:spLocks noGrp="1"/>
          </p:cNvSpPr>
          <p:nvPr>
            <p:ph type="dt" sz="half" idx="10"/>
          </p:nvPr>
        </p:nvSpPr>
        <p:spPr/>
        <p:txBody>
          <a:bodyPr/>
          <a:lstStyle/>
          <a:p>
            <a:fld id="{96DFF08F-DC6B-4601-B491-B0F83F6DD2DA}" type="datetimeFigureOut">
              <a:rPr lang="en-US" dirty="0"/>
              <a:t>9/1/2021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l-GR" smtClean="0"/>
              <a:t>Στυλ κύριου τίτλου</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dirty="0"/>
              <a:t>9/1/2021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l-GR" smtClean="0"/>
              <a:t>Στυλ κύριου τίτλου</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Στυλ υποδείγματος κειμένου</a:t>
            </a:r>
          </a:p>
        </p:txBody>
      </p:sp>
      <p:sp>
        <p:nvSpPr>
          <p:cNvPr id="4" name="Content Placeholder 3"/>
          <p:cNvSpPr>
            <a:spLocks noGrp="1"/>
          </p:cNvSpPr>
          <p:nvPr>
            <p:ph sz="half" idx="2"/>
          </p:nvPr>
        </p:nvSpPr>
        <p:spPr>
          <a:xfrm>
            <a:off x="1097280" y="2582335"/>
            <a:ext cx="4937760" cy="3286760"/>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Στυλ υποδείγματος κειμένου</a:t>
            </a:r>
          </a:p>
        </p:txBody>
      </p:sp>
      <p:sp>
        <p:nvSpPr>
          <p:cNvPr id="6" name="Content Placeholder 5"/>
          <p:cNvSpPr>
            <a:spLocks noGrp="1"/>
          </p:cNvSpPr>
          <p:nvPr>
            <p:ph sz="quarter" idx="4"/>
          </p:nvPr>
        </p:nvSpPr>
        <p:spPr>
          <a:xfrm>
            <a:off x="6217920" y="2582334"/>
            <a:ext cx="4937760" cy="3286760"/>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dirty="0"/>
              <a:t>9/1/2021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mtClean="0"/>
              <a:t>Στυλ κύριου τίτλου</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dirty="0"/>
              <a:t>9/1/2021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Κενή">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6DFF08F-DC6B-4601-B491-B0F83F6DD2DA}" type="datetimeFigureOut">
              <a:rPr lang="en-US" dirty="0"/>
              <a:pPr/>
              <a:t>9/1/2021</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Περιεχόμενο με λεζάντα">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l-GR" smtClean="0"/>
              <a:t>Στυλ κύριου τίτλου</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Στυλ υποδείγματος κειμένου</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6DFF08F-DC6B-4601-B491-B0F83F6DD2DA}" type="datetimeFigureOut">
              <a:rPr lang="en-US" dirty="0"/>
              <a:pPr/>
              <a:t>9/1/2021</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Εικόνα με λεζάντα">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l-GR" smtClean="0"/>
              <a:t>Στυλ κύριου τίτλου</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l-GR" smtClean="0"/>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Στυλ υποδείγματος κειμένου</a:t>
            </a:r>
          </a:p>
        </p:txBody>
      </p:sp>
      <p:sp>
        <p:nvSpPr>
          <p:cNvPr id="5" name="Date Placeholder 4"/>
          <p:cNvSpPr>
            <a:spLocks noGrp="1"/>
          </p:cNvSpPr>
          <p:nvPr>
            <p:ph type="dt" sz="half" idx="10"/>
          </p:nvPr>
        </p:nvSpPr>
        <p:spPr/>
        <p:txBody>
          <a:bodyPr/>
          <a:lstStyle/>
          <a:p>
            <a:fld id="{96DFF08F-DC6B-4601-B491-B0F83F6DD2DA}" type="datetimeFigureOut">
              <a:rPr lang="en-US" dirty="0"/>
              <a:t>9/1/2021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l-GR" smtClean="0"/>
              <a:t>Στυλ κύριου τίτλου</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6DFF08F-DC6B-4601-B491-B0F83F6DD2DA}" type="datetimeFigureOut">
              <a:rPr lang="en-US" dirty="0"/>
              <a:pPr/>
              <a:t>9/1/2021</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6.xml"/><Relationship Id="rId4" Type="http://schemas.openxmlformats.org/officeDocument/2006/relationships/image" Target="../media/image103.png"/></Relationships>
</file>

<file path=ppt/slides/_rels/slide10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9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1097279" y="286602"/>
            <a:ext cx="10108433" cy="1386923"/>
          </a:xfrm>
        </p:spPr>
        <p:txBody>
          <a:bodyPr>
            <a:normAutofit fontScale="90000"/>
          </a:bodyPr>
          <a:lstStyle/>
          <a:p>
            <a:pPr algn="ctr"/>
            <a:r>
              <a:rPr lang="en-US" sz="8900" b="1" dirty="0" smtClean="0"/>
              <a:t>ARDUINO</a:t>
            </a:r>
            <a:r>
              <a:rPr lang="en-US" sz="5300" b="1" dirty="0" smtClean="0"/>
              <a:t/>
            </a:r>
            <a:br>
              <a:rPr lang="en-US" sz="5300" b="1" dirty="0" smtClean="0"/>
            </a:br>
            <a:r>
              <a:rPr lang="en-US" sz="3200" dirty="0" smtClean="0"/>
              <a:t>MICROCONTROLLER</a:t>
            </a:r>
            <a:endParaRPr lang="el-GR" sz="3200" dirty="0"/>
          </a:p>
        </p:txBody>
      </p:sp>
      <p:pic>
        <p:nvPicPr>
          <p:cNvPr id="4" name="Θέση περιεχομένου 3"/>
          <p:cNvPicPr>
            <a:picLocks noGrp="1" noChangeAspect="1"/>
          </p:cNvPicPr>
          <p:nvPr>
            <p:ph idx="1"/>
          </p:nvPr>
        </p:nvPicPr>
        <p:blipFill rotWithShape="1">
          <a:blip r:embed="rId2"/>
          <a:srcRect t="6549"/>
          <a:stretch/>
        </p:blipFill>
        <p:spPr>
          <a:xfrm>
            <a:off x="3412864" y="1793913"/>
            <a:ext cx="5477261" cy="4356722"/>
          </a:xfrm>
          <a:prstGeom prst="rect">
            <a:avLst/>
          </a:prstGeom>
        </p:spPr>
      </p:pic>
    </p:spTree>
    <p:extLst>
      <p:ext uri="{BB962C8B-B14F-4D97-AF65-F5344CB8AC3E}">
        <p14:creationId xmlns:p14="http://schemas.microsoft.com/office/powerpoint/2010/main" val="1426435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1777042" y="276044"/>
            <a:ext cx="8743680" cy="4962056"/>
          </a:xfrm>
          <a:prstGeom prst="rect">
            <a:avLst/>
          </a:prstGeom>
        </p:spPr>
      </p:pic>
      <p:sp>
        <p:nvSpPr>
          <p:cNvPr id="3" name="TextBox 2"/>
          <p:cNvSpPr txBox="1"/>
          <p:nvPr/>
        </p:nvSpPr>
        <p:spPr>
          <a:xfrm>
            <a:off x="1503557" y="5529532"/>
            <a:ext cx="9290649" cy="523220"/>
          </a:xfrm>
          <a:prstGeom prst="rect">
            <a:avLst/>
          </a:prstGeom>
          <a:noFill/>
        </p:spPr>
        <p:txBody>
          <a:bodyPr wrap="square" rtlCol="0">
            <a:spAutoFit/>
          </a:bodyPr>
          <a:lstStyle/>
          <a:p>
            <a:pPr algn="ctr"/>
            <a:r>
              <a:rPr lang="el-GR" sz="2800" dirty="0" smtClean="0"/>
              <a:t>Βιβλιοθήκη </a:t>
            </a:r>
            <a:r>
              <a:rPr lang="en-US" sz="2800" b="1" dirty="0"/>
              <a:t>&lt;</a:t>
            </a:r>
            <a:r>
              <a:rPr lang="en-US" sz="2800" b="1" dirty="0" err="1"/>
              <a:t>Keypad.h</a:t>
            </a:r>
            <a:r>
              <a:rPr lang="en-US" sz="2800" b="1" dirty="0"/>
              <a:t>&gt;</a:t>
            </a:r>
            <a:endParaRPr lang="el-GR" sz="2800" dirty="0"/>
          </a:p>
        </p:txBody>
      </p:sp>
      <p:sp>
        <p:nvSpPr>
          <p:cNvPr id="4" name="Ορθογώνιο 3"/>
          <p:cNvSpPr/>
          <p:nvPr/>
        </p:nvSpPr>
        <p:spPr>
          <a:xfrm>
            <a:off x="1871933" y="2484407"/>
            <a:ext cx="8341743" cy="130258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cxnSp>
        <p:nvCxnSpPr>
          <p:cNvPr id="6" name="Ευθύγραμμο βέλος σύνδεσης 5"/>
          <p:cNvCxnSpPr/>
          <p:nvPr/>
        </p:nvCxnSpPr>
        <p:spPr>
          <a:xfrm flipV="1">
            <a:off x="1155940" y="3614469"/>
            <a:ext cx="2044460" cy="136390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435944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1097280" y="286603"/>
            <a:ext cx="10582886" cy="1450757"/>
          </a:xfrm>
        </p:spPr>
        <p:txBody>
          <a:bodyPr/>
          <a:lstStyle/>
          <a:p>
            <a:r>
              <a:rPr lang="en-US" dirty="0"/>
              <a:t>Shift </a:t>
            </a:r>
            <a:r>
              <a:rPr lang="en-US" dirty="0" smtClean="0"/>
              <a:t>register</a:t>
            </a:r>
            <a:r>
              <a:rPr lang="el-GR" dirty="0" smtClean="0"/>
              <a:t>(</a:t>
            </a:r>
            <a:r>
              <a:rPr lang="el-GR" dirty="0" err="1" smtClean="0"/>
              <a:t>Ολισθητής</a:t>
            </a:r>
            <a:r>
              <a:rPr lang="el-GR" dirty="0"/>
              <a:t>/ </a:t>
            </a:r>
            <a:r>
              <a:rPr lang="el-GR" dirty="0" smtClean="0"/>
              <a:t>καταχωρητής </a:t>
            </a:r>
            <a:r>
              <a:rPr lang="el-GR" dirty="0"/>
              <a:t>μετατόπισης)</a:t>
            </a:r>
          </a:p>
        </p:txBody>
      </p:sp>
      <p:pic>
        <p:nvPicPr>
          <p:cNvPr id="5" name="Εικόνα 4"/>
          <p:cNvPicPr>
            <a:picLocks noChangeAspect="1"/>
          </p:cNvPicPr>
          <p:nvPr/>
        </p:nvPicPr>
        <p:blipFill>
          <a:blip r:embed="rId2"/>
          <a:stretch>
            <a:fillRect/>
          </a:stretch>
        </p:blipFill>
        <p:spPr>
          <a:xfrm>
            <a:off x="6314537" y="2217193"/>
            <a:ext cx="5029199" cy="3592285"/>
          </a:xfrm>
          <a:prstGeom prst="rect">
            <a:avLst/>
          </a:prstGeom>
        </p:spPr>
      </p:pic>
      <p:sp>
        <p:nvSpPr>
          <p:cNvPr id="3" name="TextBox 2"/>
          <p:cNvSpPr txBox="1"/>
          <p:nvPr/>
        </p:nvSpPr>
        <p:spPr>
          <a:xfrm>
            <a:off x="1097280" y="1812732"/>
            <a:ext cx="5175849" cy="4401205"/>
          </a:xfrm>
          <a:prstGeom prst="rect">
            <a:avLst/>
          </a:prstGeom>
          <a:noFill/>
        </p:spPr>
        <p:txBody>
          <a:bodyPr wrap="square" rtlCol="0">
            <a:spAutoFit/>
          </a:bodyPr>
          <a:lstStyle/>
          <a:p>
            <a:r>
              <a:rPr lang="el-GR" sz="2800" dirty="0" smtClean="0"/>
              <a:t>Ο</a:t>
            </a:r>
            <a:r>
              <a:rPr lang="en-US" sz="2800" dirty="0" smtClean="0"/>
              <a:t> shift register </a:t>
            </a:r>
            <a:r>
              <a:rPr lang="el-GR" sz="2800" dirty="0" smtClean="0"/>
              <a:t>μας επιτρέπει να συνδέουμε σε αυτόν πολλά ηλεκτρονικά στοιχεία που θα απαιτούσαν πολλά </a:t>
            </a:r>
            <a:r>
              <a:rPr lang="en-US" sz="2800" dirty="0" smtClean="0"/>
              <a:t>pins </a:t>
            </a:r>
            <a:r>
              <a:rPr lang="el-GR" sz="2800" dirty="0" smtClean="0"/>
              <a:t>για να τα συνδέσουμε στο </a:t>
            </a:r>
            <a:r>
              <a:rPr lang="en-US" sz="2800" dirty="0" smtClean="0"/>
              <a:t>Arduino. </a:t>
            </a:r>
            <a:r>
              <a:rPr lang="el-GR" sz="2800" dirty="0" smtClean="0"/>
              <a:t>Οπότε κάποια στιγμή σε μεγαλύτερα </a:t>
            </a:r>
            <a:r>
              <a:rPr lang="en-US" sz="2800" dirty="0" smtClean="0"/>
              <a:t>projects </a:t>
            </a:r>
            <a:r>
              <a:rPr lang="el-GR" sz="2800" dirty="0" smtClean="0"/>
              <a:t>μπορεί να ξεμείνουμε από </a:t>
            </a:r>
            <a:r>
              <a:rPr lang="en-US" sz="2800" dirty="0" smtClean="0"/>
              <a:t>pins. </a:t>
            </a:r>
            <a:r>
              <a:rPr lang="el-GR" sz="2800" dirty="0" smtClean="0"/>
              <a:t>Επομένως η χρήση του </a:t>
            </a:r>
            <a:r>
              <a:rPr lang="en-US" sz="2800" dirty="0"/>
              <a:t>Shift </a:t>
            </a:r>
            <a:r>
              <a:rPr lang="en-US" sz="2800" dirty="0" smtClean="0"/>
              <a:t>register</a:t>
            </a:r>
            <a:r>
              <a:rPr lang="el-GR" sz="2800" dirty="0" smtClean="0"/>
              <a:t> μας βοηθά να εξοικονομήσουμε </a:t>
            </a:r>
            <a:r>
              <a:rPr lang="en-US" sz="2800" dirty="0" smtClean="0"/>
              <a:t>pins.</a:t>
            </a:r>
            <a:endParaRPr lang="el-GR" sz="2800" dirty="0"/>
          </a:p>
        </p:txBody>
      </p:sp>
    </p:spTree>
    <p:extLst>
      <p:ext uri="{BB962C8B-B14F-4D97-AF65-F5344CB8AC3E}">
        <p14:creationId xmlns:p14="http://schemas.microsoft.com/office/powerpoint/2010/main" val="1230295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595223" y="286603"/>
            <a:ext cx="11291977" cy="1450757"/>
          </a:xfrm>
        </p:spPr>
        <p:txBody>
          <a:bodyPr/>
          <a:lstStyle/>
          <a:p>
            <a:r>
              <a:rPr lang="el-GR" dirty="0"/>
              <a:t>Ολοκληρωμένο </a:t>
            </a:r>
            <a:r>
              <a:rPr lang="el-GR" dirty="0" smtClean="0"/>
              <a:t>κύκλωμα(</a:t>
            </a:r>
            <a:r>
              <a:rPr lang="en-US" dirty="0" smtClean="0"/>
              <a:t>Integrated circuit</a:t>
            </a:r>
            <a:r>
              <a:rPr lang="el-GR" dirty="0" smtClean="0"/>
              <a:t>)</a:t>
            </a:r>
            <a:endParaRPr lang="el-GR" dirty="0"/>
          </a:p>
        </p:txBody>
      </p:sp>
      <p:pic>
        <p:nvPicPr>
          <p:cNvPr id="3" name="Εικόνα 2"/>
          <p:cNvPicPr>
            <a:picLocks noChangeAspect="1"/>
          </p:cNvPicPr>
          <p:nvPr/>
        </p:nvPicPr>
        <p:blipFill>
          <a:blip r:embed="rId2"/>
          <a:stretch>
            <a:fillRect/>
          </a:stretch>
        </p:blipFill>
        <p:spPr>
          <a:xfrm>
            <a:off x="7207207" y="2418630"/>
            <a:ext cx="4767803" cy="30332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p:cNvSpPr txBox="1"/>
          <p:nvPr/>
        </p:nvSpPr>
        <p:spPr>
          <a:xfrm>
            <a:off x="595221" y="1779687"/>
            <a:ext cx="6611985" cy="4154984"/>
          </a:xfrm>
          <a:prstGeom prst="rect">
            <a:avLst/>
          </a:prstGeom>
          <a:noFill/>
        </p:spPr>
        <p:txBody>
          <a:bodyPr wrap="square" rtlCol="0">
            <a:spAutoFit/>
          </a:bodyPr>
          <a:lstStyle/>
          <a:p>
            <a:r>
              <a:rPr lang="el-GR" sz="2400" dirty="0"/>
              <a:t>Ένα ολοκληρωμένο </a:t>
            </a:r>
            <a:r>
              <a:rPr lang="el-GR" sz="2400" dirty="0" smtClean="0"/>
              <a:t>κύκλωμα(αναφέρεται </a:t>
            </a:r>
            <a:r>
              <a:rPr lang="el-GR" sz="2400" dirty="0"/>
              <a:t>επίσης ως IC, ένα </a:t>
            </a:r>
            <a:r>
              <a:rPr lang="el-GR" sz="2400" dirty="0" err="1"/>
              <a:t>chip</a:t>
            </a:r>
            <a:r>
              <a:rPr lang="el-GR" sz="2400" dirty="0"/>
              <a:t> ή ένα μικροτσίπ) είναι ένα σύνολο ηλεκτρονικών κυκλωμάτων σε ένα μικρό επίπεδο κομμάτι (ή "</a:t>
            </a:r>
            <a:r>
              <a:rPr lang="el-GR" sz="2400" dirty="0" err="1"/>
              <a:t>chip</a:t>
            </a:r>
            <a:r>
              <a:rPr lang="el-GR" sz="2400" dirty="0"/>
              <a:t>") από υλικό ημιαγωγών, συνήθως πυρίτιο. Μεγάλοι αριθμοί μικροσκοπικών MOSFET (τρανζίστορ μετάλλου-οξειδίου-ημιαγωγών) ενσωματώνονται σε ένα μικρό τσιπ. Αυτό έχει ως αποτέλεσμα κυκλώματα που είναι τάξεις μεγέθους </a:t>
            </a:r>
            <a:r>
              <a:rPr lang="el-GR" sz="2400" u="sng" dirty="0"/>
              <a:t>μικρότερα, ταχύτερα </a:t>
            </a:r>
            <a:r>
              <a:rPr lang="el-GR" sz="2400" u="sng" dirty="0" smtClean="0"/>
              <a:t>να είναι </a:t>
            </a:r>
            <a:r>
              <a:rPr lang="el-GR" sz="2400" u="sng" dirty="0"/>
              <a:t>λιγότερο ακριβά </a:t>
            </a:r>
            <a:r>
              <a:rPr lang="el-GR" sz="2400" dirty="0"/>
              <a:t>από αυτά που κατασκευάζονται από διακριτά ηλεκτρονικά εξαρτήματα</a:t>
            </a:r>
            <a:r>
              <a:rPr lang="el-GR" sz="2400" dirty="0" smtClean="0"/>
              <a:t>.</a:t>
            </a:r>
          </a:p>
        </p:txBody>
      </p:sp>
    </p:spTree>
    <p:extLst>
      <p:ext uri="{BB962C8B-B14F-4D97-AF65-F5344CB8AC3E}">
        <p14:creationId xmlns:p14="http://schemas.microsoft.com/office/powerpoint/2010/main" val="5925972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a:t>Ολοκληρωμένο κύκλωμα</a:t>
            </a:r>
          </a:p>
        </p:txBody>
      </p:sp>
      <p:sp>
        <p:nvSpPr>
          <p:cNvPr id="3" name="TextBox 2"/>
          <p:cNvSpPr txBox="1"/>
          <p:nvPr/>
        </p:nvSpPr>
        <p:spPr>
          <a:xfrm>
            <a:off x="6935637" y="2129391"/>
            <a:ext cx="4580627" cy="3785652"/>
          </a:xfrm>
          <a:prstGeom prst="rect">
            <a:avLst/>
          </a:prstGeom>
          <a:noFill/>
        </p:spPr>
        <p:txBody>
          <a:bodyPr wrap="square" rtlCol="0">
            <a:spAutoFit/>
          </a:bodyPr>
          <a:lstStyle/>
          <a:p>
            <a:r>
              <a:rPr lang="el-GR" sz="2400" dirty="0"/>
              <a:t>Οι υπολογιστές, τα κινητά τηλέφωνα και άλλες ψηφιακές οικιακές συσκευές αποτελούν πλέον αναπόσπαστα μέρη της δομής των σύγχρονων κοινωνιών, που καθίστανται δυνατά από το μικρό μέγεθος και το χαμηλό κόστος των IC, όπως οι σύγχρονοι επεξεργαστές υπολογιστών και οι μικροελεγκτές.</a:t>
            </a:r>
          </a:p>
        </p:txBody>
      </p:sp>
      <p:pic>
        <p:nvPicPr>
          <p:cNvPr id="4" name="Εικόνα 3"/>
          <p:cNvPicPr>
            <a:picLocks noChangeAspect="1"/>
          </p:cNvPicPr>
          <p:nvPr/>
        </p:nvPicPr>
        <p:blipFill>
          <a:blip r:embed="rId2"/>
          <a:stretch>
            <a:fillRect/>
          </a:stretch>
        </p:blipFill>
        <p:spPr>
          <a:xfrm>
            <a:off x="1097280" y="2337759"/>
            <a:ext cx="5341916" cy="33689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754465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err="1" smtClean="0"/>
              <a:t>Mosfet</a:t>
            </a:r>
            <a:r>
              <a:rPr lang="en-US" dirty="0" smtClean="0"/>
              <a:t>/transistor</a:t>
            </a:r>
            <a:endParaRPr lang="el-GR" dirty="0"/>
          </a:p>
        </p:txBody>
      </p:sp>
      <p:pic>
        <p:nvPicPr>
          <p:cNvPr id="3" name="Εικόνα 2"/>
          <p:cNvPicPr>
            <a:picLocks noChangeAspect="1"/>
          </p:cNvPicPr>
          <p:nvPr/>
        </p:nvPicPr>
        <p:blipFill>
          <a:blip r:embed="rId2"/>
          <a:stretch>
            <a:fillRect/>
          </a:stretch>
        </p:blipFill>
        <p:spPr>
          <a:xfrm>
            <a:off x="553816" y="2352840"/>
            <a:ext cx="5710687" cy="32481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Εικόνα 3"/>
          <p:cNvPicPr>
            <a:picLocks noChangeAspect="1"/>
          </p:cNvPicPr>
          <p:nvPr/>
        </p:nvPicPr>
        <p:blipFill>
          <a:blip r:embed="rId3"/>
          <a:stretch>
            <a:fillRect/>
          </a:stretch>
        </p:blipFill>
        <p:spPr>
          <a:xfrm>
            <a:off x="6648561" y="2148245"/>
            <a:ext cx="5339567" cy="36573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p:cNvSpPr txBox="1"/>
          <p:nvPr/>
        </p:nvSpPr>
        <p:spPr>
          <a:xfrm>
            <a:off x="8160589" y="5400927"/>
            <a:ext cx="3614468" cy="400110"/>
          </a:xfrm>
          <a:prstGeom prst="rect">
            <a:avLst/>
          </a:prstGeom>
          <a:noFill/>
        </p:spPr>
        <p:txBody>
          <a:bodyPr wrap="square" rtlCol="0">
            <a:spAutoFit/>
          </a:bodyPr>
          <a:lstStyle/>
          <a:p>
            <a:r>
              <a:rPr lang="en-US" sz="2000" b="1" dirty="0"/>
              <a:t>Bipolar junction </a:t>
            </a:r>
            <a:r>
              <a:rPr lang="en-US" sz="2000" b="1" dirty="0" smtClean="0"/>
              <a:t>transistor(BJT)</a:t>
            </a:r>
            <a:endParaRPr lang="el-GR" sz="2000" b="1" dirty="0"/>
          </a:p>
        </p:txBody>
      </p:sp>
    </p:spTree>
    <p:extLst>
      <p:ext uri="{BB962C8B-B14F-4D97-AF65-F5344CB8AC3E}">
        <p14:creationId xmlns:p14="http://schemas.microsoft.com/office/powerpoint/2010/main" val="24062086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smtClean="0"/>
              <a:t>Flip-Flops</a:t>
            </a:r>
            <a:endParaRPr lang="el-GR" dirty="0"/>
          </a:p>
        </p:txBody>
      </p:sp>
      <p:pic>
        <p:nvPicPr>
          <p:cNvPr id="3" name="Εικόνα 2"/>
          <p:cNvPicPr>
            <a:picLocks noChangeAspect="1"/>
          </p:cNvPicPr>
          <p:nvPr/>
        </p:nvPicPr>
        <p:blipFill>
          <a:blip r:embed="rId2"/>
          <a:stretch>
            <a:fillRect/>
          </a:stretch>
        </p:blipFill>
        <p:spPr>
          <a:xfrm>
            <a:off x="829861" y="2309362"/>
            <a:ext cx="2514600" cy="1581150"/>
          </a:xfrm>
          <a:prstGeom prst="rect">
            <a:avLst/>
          </a:prstGeom>
        </p:spPr>
      </p:pic>
      <p:pic>
        <p:nvPicPr>
          <p:cNvPr id="4" name="Εικόνα 3"/>
          <p:cNvPicPr>
            <a:picLocks noChangeAspect="1"/>
          </p:cNvPicPr>
          <p:nvPr/>
        </p:nvPicPr>
        <p:blipFill>
          <a:blip r:embed="rId3"/>
          <a:stretch>
            <a:fillRect/>
          </a:stretch>
        </p:blipFill>
        <p:spPr>
          <a:xfrm>
            <a:off x="648385" y="4104555"/>
            <a:ext cx="2877551" cy="2120301"/>
          </a:xfrm>
          <a:prstGeom prst="rect">
            <a:avLst/>
          </a:prstGeom>
        </p:spPr>
      </p:pic>
      <p:pic>
        <p:nvPicPr>
          <p:cNvPr id="5" name="Εικόνα 4"/>
          <p:cNvPicPr>
            <a:picLocks noChangeAspect="1"/>
          </p:cNvPicPr>
          <p:nvPr/>
        </p:nvPicPr>
        <p:blipFill>
          <a:blip r:embed="rId4"/>
          <a:stretch>
            <a:fillRect/>
          </a:stretch>
        </p:blipFill>
        <p:spPr>
          <a:xfrm>
            <a:off x="3185514" y="3013494"/>
            <a:ext cx="2614529" cy="1968080"/>
          </a:xfrm>
          <a:prstGeom prst="rect">
            <a:avLst/>
          </a:prstGeom>
        </p:spPr>
      </p:pic>
      <p:sp>
        <p:nvSpPr>
          <p:cNvPr id="7" name="TextBox 6"/>
          <p:cNvSpPr txBox="1"/>
          <p:nvPr/>
        </p:nvSpPr>
        <p:spPr>
          <a:xfrm>
            <a:off x="6642340" y="2012375"/>
            <a:ext cx="5080958" cy="3970318"/>
          </a:xfrm>
          <a:prstGeom prst="rect">
            <a:avLst/>
          </a:prstGeom>
          <a:noFill/>
        </p:spPr>
        <p:txBody>
          <a:bodyPr wrap="square" rtlCol="0">
            <a:spAutoFit/>
          </a:bodyPr>
          <a:lstStyle/>
          <a:p>
            <a:r>
              <a:rPr lang="el-GR" sz="2800" dirty="0" smtClean="0"/>
              <a:t>Τα </a:t>
            </a:r>
            <a:r>
              <a:rPr lang="en-US" sz="2800" dirty="0" smtClean="0"/>
              <a:t>Flip-Flops</a:t>
            </a:r>
            <a:r>
              <a:rPr lang="el-GR" sz="2800" dirty="0" smtClean="0"/>
              <a:t> είναι μονάδες μνήμης που μπορούν να αποθηκεύσουν ένα </a:t>
            </a:r>
            <a:r>
              <a:rPr lang="en-US" sz="2800" dirty="0" smtClean="0"/>
              <a:t>bit </a:t>
            </a:r>
            <a:r>
              <a:rPr lang="el-GR" sz="2800" dirty="0" smtClean="0"/>
              <a:t>πληροφορίας.</a:t>
            </a:r>
          </a:p>
          <a:p>
            <a:r>
              <a:rPr lang="el-GR" sz="2800" dirty="0" smtClean="0"/>
              <a:t>Χρησιμοποιούνται στους Η/Υ, στα κομπιουτεράκια και σε πολλές άλλες ηλεκτρονικές συσκευές για την αποθήκευση κάποιας πληροφορίας.</a:t>
            </a:r>
            <a:endParaRPr lang="el-GR" sz="2800" dirty="0"/>
          </a:p>
        </p:txBody>
      </p:sp>
    </p:spTree>
    <p:extLst>
      <p:ext uri="{BB962C8B-B14F-4D97-AF65-F5344CB8AC3E}">
        <p14:creationId xmlns:p14="http://schemas.microsoft.com/office/powerpoint/2010/main" val="90898987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Register</a:t>
            </a:r>
            <a:r>
              <a:rPr lang="el-GR" dirty="0"/>
              <a:t>(</a:t>
            </a:r>
            <a:r>
              <a:rPr lang="el-GR" dirty="0" err="1"/>
              <a:t>Καταχωρητής</a:t>
            </a:r>
            <a:r>
              <a:rPr lang="el-GR" dirty="0"/>
              <a:t>)</a:t>
            </a:r>
          </a:p>
        </p:txBody>
      </p:sp>
      <p:sp>
        <p:nvSpPr>
          <p:cNvPr id="3" name="TextBox 2"/>
          <p:cNvSpPr txBox="1"/>
          <p:nvPr/>
        </p:nvSpPr>
        <p:spPr>
          <a:xfrm>
            <a:off x="6506042" y="2456069"/>
            <a:ext cx="4468483" cy="3108543"/>
          </a:xfrm>
          <a:prstGeom prst="rect">
            <a:avLst/>
          </a:prstGeom>
          <a:noFill/>
        </p:spPr>
        <p:txBody>
          <a:bodyPr wrap="square" rtlCol="0">
            <a:spAutoFit/>
          </a:bodyPr>
          <a:lstStyle/>
          <a:p>
            <a:r>
              <a:rPr lang="el-GR" sz="2800" dirty="0"/>
              <a:t>Οι </a:t>
            </a:r>
            <a:r>
              <a:rPr lang="el-GR" sz="2800" dirty="0" err="1"/>
              <a:t>καταχωρητές</a:t>
            </a:r>
            <a:r>
              <a:rPr lang="el-GR" sz="2800" dirty="0"/>
              <a:t> είναι κυκλώματα που χρησιμοποιούνται για την αποθήκευση μιας πληροφορίας.</a:t>
            </a:r>
          </a:p>
          <a:p>
            <a:r>
              <a:rPr lang="el-GR" sz="2800" dirty="0"/>
              <a:t>Περιέχουν </a:t>
            </a:r>
            <a:r>
              <a:rPr lang="el-GR" sz="2800" dirty="0" err="1"/>
              <a:t>Flip-Flops</a:t>
            </a:r>
            <a:r>
              <a:rPr lang="el-GR" sz="2800" dirty="0"/>
              <a:t> συνήθως.</a:t>
            </a:r>
          </a:p>
        </p:txBody>
      </p:sp>
      <p:pic>
        <p:nvPicPr>
          <p:cNvPr id="4" name="Εικόνα 3"/>
          <p:cNvPicPr>
            <a:picLocks noChangeAspect="1"/>
          </p:cNvPicPr>
          <p:nvPr/>
        </p:nvPicPr>
        <p:blipFill>
          <a:blip r:embed="rId2"/>
          <a:stretch>
            <a:fillRect/>
          </a:stretch>
        </p:blipFill>
        <p:spPr>
          <a:xfrm>
            <a:off x="1460470" y="2077079"/>
            <a:ext cx="4448579" cy="38665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125586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Shift register</a:t>
            </a:r>
            <a:r>
              <a:rPr lang="el-GR" dirty="0" smtClean="0"/>
              <a:t>(</a:t>
            </a:r>
            <a:r>
              <a:rPr lang="el-GR" dirty="0" err="1" smtClean="0"/>
              <a:t>Ολισθητής</a:t>
            </a:r>
            <a:r>
              <a:rPr lang="el-GR" dirty="0" smtClean="0"/>
              <a:t>/</a:t>
            </a:r>
            <a:r>
              <a:rPr lang="el-GR" dirty="0" err="1" smtClean="0"/>
              <a:t>καταχωρητής</a:t>
            </a:r>
            <a:r>
              <a:rPr lang="el-GR" dirty="0" smtClean="0"/>
              <a:t> </a:t>
            </a:r>
            <a:r>
              <a:rPr lang="el-GR" dirty="0"/>
              <a:t>μετατόπισης)</a:t>
            </a:r>
          </a:p>
        </p:txBody>
      </p:sp>
      <p:pic>
        <p:nvPicPr>
          <p:cNvPr id="3" name="Εικόνα 2"/>
          <p:cNvPicPr>
            <a:picLocks noChangeAspect="1"/>
          </p:cNvPicPr>
          <p:nvPr/>
        </p:nvPicPr>
        <p:blipFill>
          <a:blip r:embed="rId2"/>
          <a:stretch>
            <a:fillRect/>
          </a:stretch>
        </p:blipFill>
        <p:spPr>
          <a:xfrm>
            <a:off x="1097280" y="2380903"/>
            <a:ext cx="4753514" cy="3309570"/>
          </a:xfrm>
          <a:prstGeom prst="rect">
            <a:avLst/>
          </a:prstGeom>
        </p:spPr>
      </p:pic>
      <p:sp>
        <p:nvSpPr>
          <p:cNvPr id="5" name="TextBox 4"/>
          <p:cNvSpPr txBox="1"/>
          <p:nvPr/>
        </p:nvSpPr>
        <p:spPr>
          <a:xfrm>
            <a:off x="5627298" y="1835085"/>
            <a:ext cx="6564702" cy="4401205"/>
          </a:xfrm>
          <a:prstGeom prst="rect">
            <a:avLst/>
          </a:prstGeom>
          <a:noFill/>
        </p:spPr>
        <p:txBody>
          <a:bodyPr wrap="square" rtlCol="0">
            <a:spAutoFit/>
          </a:bodyPr>
          <a:lstStyle/>
          <a:p>
            <a:r>
              <a:rPr lang="el-GR" sz="2800" dirty="0" smtClean="0"/>
              <a:t>Ο </a:t>
            </a:r>
            <a:r>
              <a:rPr lang="en-US" sz="2800" dirty="0"/>
              <a:t>Shift register </a:t>
            </a:r>
            <a:r>
              <a:rPr lang="el-GR" sz="2800" dirty="0" smtClean="0"/>
              <a:t>είναι </a:t>
            </a:r>
            <a:r>
              <a:rPr lang="el-GR" sz="2800" dirty="0"/>
              <a:t>ένα απλό IC </a:t>
            </a:r>
            <a:r>
              <a:rPr lang="el-GR" sz="2800" dirty="0" smtClean="0"/>
              <a:t>κύκλωμα 8-bit</a:t>
            </a:r>
            <a:r>
              <a:rPr lang="el-GR" sz="2800" dirty="0"/>
              <a:t>. Με απλά λόγια, αυτός ο καταχωρητής μετατόπισης είναι μια συσκευή που επιτρέπει την προσθήκη πρόσθετων εισόδων ή εξόδων σε έναν </a:t>
            </a:r>
            <a:r>
              <a:rPr lang="el-GR" sz="2800" dirty="0" smtClean="0"/>
              <a:t>μικροελεγκτή. Ουσιαστικά </a:t>
            </a:r>
            <a:r>
              <a:rPr lang="el-GR" sz="2800" dirty="0"/>
              <a:t>παίρνει 8 bit από τη σειριακή είσοδο και στη συνέχεια τα εξάγει σε 8 </a:t>
            </a:r>
            <a:r>
              <a:rPr lang="en-US" sz="2800" dirty="0" smtClean="0"/>
              <a:t>pins</a:t>
            </a:r>
            <a:r>
              <a:rPr lang="el-GR" sz="2800" dirty="0" smtClean="0"/>
              <a:t>.</a:t>
            </a:r>
          </a:p>
          <a:p>
            <a:r>
              <a:rPr lang="el-GR" sz="2800" dirty="0" smtClean="0"/>
              <a:t>Άρα για ένα </a:t>
            </a:r>
            <a:r>
              <a:rPr lang="en-US" sz="2800" dirty="0" smtClean="0"/>
              <a:t>pin </a:t>
            </a:r>
            <a:r>
              <a:rPr lang="el-GR" sz="2800" dirty="0" smtClean="0"/>
              <a:t>του μικροελεγκτή έχουμε 8 </a:t>
            </a:r>
            <a:r>
              <a:rPr lang="en-US" sz="2800" dirty="0" smtClean="0"/>
              <a:t>pin</a:t>
            </a:r>
            <a:r>
              <a:rPr lang="el-GR" sz="2800" dirty="0" smtClean="0"/>
              <a:t> για να αξιοποιήσουμε.</a:t>
            </a:r>
            <a:endParaRPr lang="el-GR" sz="2800" dirty="0"/>
          </a:p>
        </p:txBody>
      </p:sp>
    </p:spTree>
    <p:extLst>
      <p:ext uri="{BB962C8B-B14F-4D97-AF65-F5344CB8AC3E}">
        <p14:creationId xmlns:p14="http://schemas.microsoft.com/office/powerpoint/2010/main" val="272784132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Shift register</a:t>
            </a:r>
            <a:endParaRPr lang="el-GR" dirty="0"/>
          </a:p>
        </p:txBody>
      </p:sp>
      <p:sp>
        <p:nvSpPr>
          <p:cNvPr id="3" name="TextBox 2"/>
          <p:cNvSpPr txBox="1"/>
          <p:nvPr/>
        </p:nvSpPr>
        <p:spPr>
          <a:xfrm>
            <a:off x="1097281" y="1892636"/>
            <a:ext cx="10893438" cy="2246769"/>
          </a:xfrm>
          <a:prstGeom prst="rect">
            <a:avLst/>
          </a:prstGeom>
          <a:noFill/>
        </p:spPr>
        <p:txBody>
          <a:bodyPr wrap="square" rtlCol="0">
            <a:spAutoFit/>
          </a:bodyPr>
          <a:lstStyle/>
          <a:p>
            <a:r>
              <a:rPr lang="el-GR" sz="2800" dirty="0"/>
              <a:t>Ένας </a:t>
            </a:r>
            <a:r>
              <a:rPr lang="el-GR" sz="2800" dirty="0" err="1"/>
              <a:t>shift</a:t>
            </a:r>
            <a:r>
              <a:rPr lang="el-GR" sz="2800" dirty="0"/>
              <a:t> </a:t>
            </a:r>
            <a:r>
              <a:rPr lang="el-GR" sz="2800" dirty="0" err="1"/>
              <a:t>register</a:t>
            </a:r>
            <a:r>
              <a:rPr lang="el-GR" sz="2800" dirty="0"/>
              <a:t> είναι ένας τύπος ψηφιακού κυκλώματος που χρησιμοποιεί έναν καταρράκτη </a:t>
            </a:r>
            <a:r>
              <a:rPr lang="el-GR" sz="2800" dirty="0" err="1"/>
              <a:t>flip</a:t>
            </a:r>
            <a:r>
              <a:rPr lang="el-GR" sz="2800" dirty="0"/>
              <a:t> </a:t>
            </a:r>
            <a:r>
              <a:rPr lang="el-GR" sz="2800" dirty="0" err="1"/>
              <a:t>flop</a:t>
            </a:r>
            <a:r>
              <a:rPr lang="el-GR" sz="2800" dirty="0"/>
              <a:t> όπου η έξοδος ενός </a:t>
            </a:r>
            <a:r>
              <a:rPr lang="el-GR" sz="2800" dirty="0" err="1"/>
              <a:t>flip-flop</a:t>
            </a:r>
            <a:r>
              <a:rPr lang="el-GR" sz="2800" dirty="0"/>
              <a:t> συνδέεται με την είσοδο του επόμενου. Μοιράζονται ένα σήμα ενός ρολογιού, το οποίο αναγκάζει τα δεδομένα που είναι αποθηκευμένα στο σύστημα να μετακινηθούν από τη μία θέση στην άλλη.</a:t>
            </a:r>
          </a:p>
        </p:txBody>
      </p:sp>
      <p:pic>
        <p:nvPicPr>
          <p:cNvPr id="4" name="Εικόνα 3"/>
          <p:cNvPicPr>
            <a:picLocks noChangeAspect="1"/>
          </p:cNvPicPr>
          <p:nvPr/>
        </p:nvPicPr>
        <p:blipFill>
          <a:blip r:embed="rId2"/>
          <a:stretch>
            <a:fillRect/>
          </a:stretch>
        </p:blipFill>
        <p:spPr>
          <a:xfrm>
            <a:off x="2881779" y="4139405"/>
            <a:ext cx="6489401" cy="2133703"/>
          </a:xfrm>
          <a:prstGeom prst="rect">
            <a:avLst/>
          </a:prstGeom>
        </p:spPr>
      </p:pic>
    </p:spTree>
    <p:extLst>
      <p:ext uri="{BB962C8B-B14F-4D97-AF65-F5344CB8AC3E}">
        <p14:creationId xmlns:p14="http://schemas.microsoft.com/office/powerpoint/2010/main" val="20988555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Shift register</a:t>
            </a:r>
            <a:endParaRPr lang="el-GR" dirty="0"/>
          </a:p>
        </p:txBody>
      </p:sp>
      <p:sp>
        <p:nvSpPr>
          <p:cNvPr id="3" name="TextBox 2"/>
          <p:cNvSpPr txBox="1"/>
          <p:nvPr/>
        </p:nvSpPr>
        <p:spPr>
          <a:xfrm>
            <a:off x="1097279" y="1737360"/>
            <a:ext cx="10979701" cy="4401205"/>
          </a:xfrm>
          <a:prstGeom prst="rect">
            <a:avLst/>
          </a:prstGeom>
          <a:noFill/>
        </p:spPr>
        <p:txBody>
          <a:bodyPr wrap="square" rtlCol="0">
            <a:spAutoFit/>
          </a:bodyPr>
          <a:lstStyle/>
          <a:p>
            <a:r>
              <a:rPr lang="el-GR" sz="2800" dirty="0"/>
              <a:t>Συνδέοντας το τελευταίο </a:t>
            </a:r>
            <a:r>
              <a:rPr lang="el-GR" sz="2800" dirty="0" err="1"/>
              <a:t>flip-flop</a:t>
            </a:r>
            <a:r>
              <a:rPr lang="el-GR" sz="2800" dirty="0"/>
              <a:t> στο πρώτο, τα δεδομένα μπορούν να μετακινηθούν μέσα στους </a:t>
            </a:r>
            <a:r>
              <a:rPr lang="el-GR" sz="2800" dirty="0" err="1" smtClean="0"/>
              <a:t>καταχωρητές</a:t>
            </a:r>
            <a:r>
              <a:rPr lang="el-GR" sz="2800" dirty="0" smtClean="0"/>
              <a:t> </a:t>
            </a:r>
            <a:r>
              <a:rPr lang="el-GR" sz="2800" dirty="0"/>
              <a:t>για παρατεταμένες περιόδους και σε αυτήν τη μορφή χρησιμοποιήθηκαν ως μορφή μνήμης υπολογιστή. </a:t>
            </a:r>
            <a:endParaRPr lang="el-GR" sz="2800" dirty="0" smtClean="0"/>
          </a:p>
          <a:p>
            <a:r>
              <a:rPr lang="el-GR" sz="2800" dirty="0" smtClean="0"/>
              <a:t>Μπορούν επίσης να </a:t>
            </a:r>
            <a:r>
              <a:rPr lang="el-GR" sz="2800" dirty="0"/>
              <a:t>χρησιμοποιηθούν αρκετοί παράλληλοι </a:t>
            </a:r>
            <a:r>
              <a:rPr lang="el-GR" sz="2800" dirty="0" err="1"/>
              <a:t>καταχωρητές</a:t>
            </a:r>
            <a:r>
              <a:rPr lang="el-GR" sz="2800" dirty="0"/>
              <a:t> μετατόπισης για τη δημιουργία μιας μεγαλύτερης δεξαμενής μνήμης γνωστής ως "πίνακας bit". </a:t>
            </a:r>
            <a:endParaRPr lang="el-GR" sz="2800" dirty="0" smtClean="0"/>
          </a:p>
          <a:p>
            <a:r>
              <a:rPr lang="el-GR" sz="2800" dirty="0" smtClean="0"/>
              <a:t>Η </a:t>
            </a:r>
            <a:r>
              <a:rPr lang="el-GR" sz="2800" dirty="0"/>
              <a:t>τοποθέτηση περισσότερων </a:t>
            </a:r>
            <a:r>
              <a:rPr lang="el-GR" sz="2800" dirty="0" err="1"/>
              <a:t>flip-flops</a:t>
            </a:r>
            <a:r>
              <a:rPr lang="el-GR" sz="2800" dirty="0"/>
              <a:t> στη σειρά επιτρέπει σε ένα μόνο </a:t>
            </a:r>
            <a:r>
              <a:rPr lang="el-GR" sz="2800" dirty="0" err="1" smtClean="0"/>
              <a:t>καταχωρητ</a:t>
            </a:r>
            <a:r>
              <a:rPr lang="el-GR" sz="2800" dirty="0" err="1"/>
              <a:t>ή</a:t>
            </a:r>
            <a:r>
              <a:rPr lang="el-GR" sz="2800" dirty="0" smtClean="0"/>
              <a:t> </a:t>
            </a:r>
            <a:r>
              <a:rPr lang="el-GR" sz="2800" dirty="0"/>
              <a:t>να αποθηκεύει περισσότερα </a:t>
            </a:r>
            <a:r>
              <a:rPr lang="el-GR" sz="2800" dirty="0" err="1"/>
              <a:t>bits</a:t>
            </a:r>
            <a:r>
              <a:rPr lang="el-GR" sz="2800" dirty="0"/>
              <a:t>, αλλά απαιτεί περισσότερους κύκλους ρολογιού για να ωθήσει τα δεδομένα σε όλους τους </a:t>
            </a:r>
            <a:r>
              <a:rPr lang="el-GR" sz="2800" dirty="0" err="1"/>
              <a:t>μετατοπιστές</a:t>
            </a:r>
            <a:r>
              <a:rPr lang="el-GR" sz="2800" dirty="0"/>
              <a:t> προτού τα δεδομένα μπορούν να </a:t>
            </a:r>
            <a:r>
              <a:rPr lang="el-GR" sz="2800" dirty="0" err="1"/>
              <a:t>ξαναδιαβιβαστούν</a:t>
            </a:r>
            <a:r>
              <a:rPr lang="el-GR" sz="2800" dirty="0"/>
              <a:t>.</a:t>
            </a:r>
          </a:p>
        </p:txBody>
      </p:sp>
    </p:spTree>
    <p:extLst>
      <p:ext uri="{BB962C8B-B14F-4D97-AF65-F5344CB8AC3E}">
        <p14:creationId xmlns:p14="http://schemas.microsoft.com/office/powerpoint/2010/main" val="8909266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Shift register</a:t>
            </a:r>
            <a:endParaRPr lang="el-GR" dirty="0"/>
          </a:p>
        </p:txBody>
      </p:sp>
      <p:pic>
        <p:nvPicPr>
          <p:cNvPr id="3" name="Εικόνα 2"/>
          <p:cNvPicPr>
            <a:picLocks noChangeAspect="1"/>
          </p:cNvPicPr>
          <p:nvPr/>
        </p:nvPicPr>
        <p:blipFill>
          <a:blip r:embed="rId2"/>
          <a:stretch>
            <a:fillRect/>
          </a:stretch>
        </p:blipFill>
        <p:spPr>
          <a:xfrm>
            <a:off x="2708695" y="1813414"/>
            <a:ext cx="6581954" cy="4397246"/>
          </a:xfrm>
          <a:prstGeom prst="rect">
            <a:avLst/>
          </a:prstGeom>
        </p:spPr>
      </p:pic>
    </p:spTree>
    <p:extLst>
      <p:ext uri="{BB962C8B-B14F-4D97-AF65-F5344CB8AC3E}">
        <p14:creationId xmlns:p14="http://schemas.microsoft.com/office/powerpoint/2010/main" val="4131356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a:t>Βασικές εντολές</a:t>
            </a:r>
          </a:p>
        </p:txBody>
      </p:sp>
      <p:sp>
        <p:nvSpPr>
          <p:cNvPr id="3" name="Θέση περιεχομένου 2"/>
          <p:cNvSpPr>
            <a:spLocks noGrp="1"/>
          </p:cNvSpPr>
          <p:nvPr>
            <p:ph idx="1"/>
          </p:nvPr>
        </p:nvSpPr>
        <p:spPr>
          <a:xfrm>
            <a:off x="1097279" y="1845734"/>
            <a:ext cx="10945195" cy="4023360"/>
          </a:xfrm>
        </p:spPr>
        <p:txBody>
          <a:bodyPr>
            <a:normAutofit/>
          </a:bodyPr>
          <a:lstStyle/>
          <a:p>
            <a:pPr>
              <a:buFont typeface="Wingdings" panose="05000000000000000000" pitchFamily="2" charset="2"/>
              <a:buChar char="q"/>
            </a:pPr>
            <a:r>
              <a:rPr lang="en-US" sz="2400" b="1" dirty="0"/>
              <a:t>byte </a:t>
            </a:r>
            <a:r>
              <a:rPr lang="en-US" sz="2400" b="1" dirty="0" err="1"/>
              <a:t>rowPins</a:t>
            </a:r>
            <a:r>
              <a:rPr lang="en-US" sz="2400" b="1" dirty="0"/>
              <a:t>[ROWS] = {9, 8, 7, 6}; </a:t>
            </a:r>
            <a:endParaRPr lang="el-GR" sz="2400" b="1" dirty="0" smtClean="0"/>
          </a:p>
          <a:p>
            <a:pPr marL="0" indent="0">
              <a:buNone/>
            </a:pPr>
            <a:r>
              <a:rPr lang="el-GR" sz="2400" dirty="0" smtClean="0"/>
              <a:t>Τα </a:t>
            </a:r>
            <a:r>
              <a:rPr lang="en-US" sz="2400" dirty="0" smtClean="0"/>
              <a:t>pin </a:t>
            </a:r>
            <a:r>
              <a:rPr lang="el-GR" sz="2400" dirty="0" err="1"/>
              <a:t>arduino</a:t>
            </a:r>
            <a:r>
              <a:rPr lang="el-GR" sz="2400" dirty="0"/>
              <a:t> </a:t>
            </a:r>
            <a:r>
              <a:rPr lang="el-GR" sz="2400" dirty="0" smtClean="0"/>
              <a:t>με τα οποία </a:t>
            </a:r>
            <a:r>
              <a:rPr lang="el-GR" sz="2400" dirty="0"/>
              <a:t>συνδέονται </a:t>
            </a:r>
            <a:r>
              <a:rPr lang="el-GR" sz="2400" dirty="0" smtClean="0"/>
              <a:t>οι σειρές του </a:t>
            </a:r>
            <a:r>
              <a:rPr lang="el-GR" sz="2400" dirty="0"/>
              <a:t>πληκτρολογίου.</a:t>
            </a:r>
          </a:p>
          <a:p>
            <a:pPr>
              <a:buFont typeface="Wingdings" panose="05000000000000000000" pitchFamily="2" charset="2"/>
              <a:buChar char="q"/>
            </a:pPr>
            <a:r>
              <a:rPr lang="en-US" sz="2400" b="1" dirty="0"/>
              <a:t>byte </a:t>
            </a:r>
            <a:r>
              <a:rPr lang="en-US" sz="2400" b="1" dirty="0" err="1"/>
              <a:t>colPins</a:t>
            </a:r>
            <a:r>
              <a:rPr lang="en-US" sz="2400" b="1" dirty="0"/>
              <a:t>[COLS] = {5, 4, 3, 2}; </a:t>
            </a:r>
            <a:endParaRPr lang="el-GR" sz="2400" b="1" dirty="0" smtClean="0"/>
          </a:p>
          <a:p>
            <a:pPr marL="0" indent="0">
              <a:buNone/>
            </a:pPr>
            <a:r>
              <a:rPr lang="el-GR" sz="2400" dirty="0"/>
              <a:t>Τα </a:t>
            </a:r>
            <a:r>
              <a:rPr lang="en-US" sz="2400" dirty="0"/>
              <a:t>pin </a:t>
            </a:r>
            <a:r>
              <a:rPr lang="el-GR" sz="2400" dirty="0" err="1"/>
              <a:t>arduino</a:t>
            </a:r>
            <a:r>
              <a:rPr lang="el-GR" sz="2400" dirty="0"/>
              <a:t> με τα οποία συνδέονται οι </a:t>
            </a:r>
            <a:r>
              <a:rPr lang="el-GR" sz="2400" dirty="0" smtClean="0"/>
              <a:t>στήλες </a:t>
            </a:r>
            <a:r>
              <a:rPr lang="el-GR" sz="2400" dirty="0"/>
              <a:t>του πληκτρολογίου</a:t>
            </a:r>
            <a:r>
              <a:rPr lang="el-GR" sz="2400" dirty="0" smtClean="0"/>
              <a:t>.</a:t>
            </a:r>
            <a:endParaRPr lang="el-GR" sz="2400" dirty="0"/>
          </a:p>
          <a:p>
            <a:pPr>
              <a:buFont typeface="Wingdings" panose="05000000000000000000" pitchFamily="2" charset="2"/>
              <a:buChar char="q"/>
            </a:pPr>
            <a:r>
              <a:rPr lang="en-US" sz="2400" b="1" dirty="0"/>
              <a:t>Keypad </a:t>
            </a:r>
            <a:r>
              <a:rPr lang="en-US" sz="2400" b="1" dirty="0" err="1"/>
              <a:t>keypad</a:t>
            </a:r>
            <a:r>
              <a:rPr lang="en-US" sz="2400" b="1" dirty="0"/>
              <a:t> = Keypad( </a:t>
            </a:r>
            <a:r>
              <a:rPr lang="en-US" sz="2400" b="1" dirty="0" err="1"/>
              <a:t>makeKeymap</a:t>
            </a:r>
            <a:r>
              <a:rPr lang="en-US" sz="2400" b="1" dirty="0"/>
              <a:t>(keys), </a:t>
            </a:r>
            <a:r>
              <a:rPr lang="en-US" sz="2400" b="1" dirty="0" err="1"/>
              <a:t>rowPins</a:t>
            </a:r>
            <a:r>
              <a:rPr lang="en-US" sz="2400" b="1" dirty="0"/>
              <a:t>, </a:t>
            </a:r>
            <a:r>
              <a:rPr lang="en-US" sz="2400" b="1" dirty="0" err="1"/>
              <a:t>colPins</a:t>
            </a:r>
            <a:r>
              <a:rPr lang="en-US" sz="2400" b="1" dirty="0"/>
              <a:t>, ROWS, COLS );</a:t>
            </a:r>
            <a:endParaRPr lang="el-GR" sz="2400" b="1" dirty="0"/>
          </a:p>
          <a:p>
            <a:pPr marL="0" indent="0">
              <a:buNone/>
            </a:pPr>
            <a:r>
              <a:rPr lang="el-GR" sz="2400" dirty="0" smtClean="0"/>
              <a:t>Ορίζει ένα αντικείμενο </a:t>
            </a:r>
            <a:r>
              <a:rPr lang="en-US" sz="2400" dirty="0" smtClean="0"/>
              <a:t>keypad.</a:t>
            </a:r>
            <a:endParaRPr lang="el-GR" sz="2400" dirty="0" smtClean="0"/>
          </a:p>
          <a:p>
            <a:pPr>
              <a:buFont typeface="Wingdings" panose="05000000000000000000" pitchFamily="2" charset="2"/>
              <a:buChar char="q"/>
            </a:pPr>
            <a:r>
              <a:rPr lang="en-US" sz="2400" b="1" dirty="0" err="1" smtClean="0"/>
              <a:t>getKey</a:t>
            </a:r>
            <a:r>
              <a:rPr lang="en-US" sz="2400" b="1" dirty="0" smtClean="0"/>
              <a:t>()</a:t>
            </a:r>
            <a:r>
              <a:rPr lang="el-GR" sz="2400" b="1" dirty="0" smtClean="0"/>
              <a:t>;</a:t>
            </a:r>
          </a:p>
          <a:p>
            <a:pPr marL="0" indent="0">
              <a:buNone/>
            </a:pPr>
            <a:r>
              <a:rPr lang="el-GR" sz="2400" dirty="0" smtClean="0"/>
              <a:t>Ελέγχει ποιο κουμπί πατήθηκε.</a:t>
            </a:r>
          </a:p>
        </p:txBody>
      </p:sp>
    </p:spTree>
    <p:extLst>
      <p:ext uri="{BB962C8B-B14F-4D97-AF65-F5344CB8AC3E}">
        <p14:creationId xmlns:p14="http://schemas.microsoft.com/office/powerpoint/2010/main" val="16619098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Shift register</a:t>
            </a:r>
            <a:endParaRPr lang="el-GR" dirty="0"/>
          </a:p>
        </p:txBody>
      </p:sp>
      <p:pic>
        <p:nvPicPr>
          <p:cNvPr id="3" name="Εικόνα 2"/>
          <p:cNvPicPr>
            <a:picLocks noChangeAspect="1"/>
          </p:cNvPicPr>
          <p:nvPr/>
        </p:nvPicPr>
        <p:blipFill>
          <a:blip r:embed="rId2"/>
          <a:stretch>
            <a:fillRect/>
          </a:stretch>
        </p:blipFill>
        <p:spPr>
          <a:xfrm>
            <a:off x="2239510" y="1821701"/>
            <a:ext cx="7773940" cy="4458329"/>
          </a:xfrm>
          <a:prstGeom prst="rect">
            <a:avLst/>
          </a:prstGeom>
        </p:spPr>
      </p:pic>
    </p:spTree>
    <p:extLst>
      <p:ext uri="{BB962C8B-B14F-4D97-AF65-F5344CB8AC3E}">
        <p14:creationId xmlns:p14="http://schemas.microsoft.com/office/powerpoint/2010/main" val="379778869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Shift register</a:t>
            </a:r>
            <a:endParaRPr lang="el-GR" dirty="0"/>
          </a:p>
        </p:txBody>
      </p:sp>
      <p:pic>
        <p:nvPicPr>
          <p:cNvPr id="3" name="Εικόνα 2"/>
          <p:cNvPicPr>
            <a:picLocks noChangeAspect="1"/>
          </p:cNvPicPr>
          <p:nvPr/>
        </p:nvPicPr>
        <p:blipFill>
          <a:blip r:embed="rId2"/>
          <a:stretch>
            <a:fillRect/>
          </a:stretch>
        </p:blipFill>
        <p:spPr>
          <a:xfrm>
            <a:off x="2416313" y="1863305"/>
            <a:ext cx="7420334" cy="43825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536761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Shift register</a:t>
            </a:r>
            <a:endParaRPr lang="el-GR" dirty="0"/>
          </a:p>
        </p:txBody>
      </p:sp>
      <p:sp>
        <p:nvSpPr>
          <p:cNvPr id="3" name="Θέση περιεχομένου 2"/>
          <p:cNvSpPr>
            <a:spLocks noGrp="1"/>
          </p:cNvSpPr>
          <p:nvPr>
            <p:ph idx="1"/>
          </p:nvPr>
        </p:nvSpPr>
        <p:spPr>
          <a:xfrm>
            <a:off x="1097280" y="1845734"/>
            <a:ext cx="5294894" cy="4503308"/>
          </a:xfrm>
        </p:spPr>
        <p:txBody>
          <a:bodyPr>
            <a:normAutofit/>
          </a:bodyPr>
          <a:lstStyle/>
          <a:p>
            <a:r>
              <a:rPr lang="el-GR" sz="2800" dirty="0"/>
              <a:t>Ένα πραγματικό παράδειγμα που χρησιμοποιεί το </a:t>
            </a:r>
            <a:r>
              <a:rPr lang="el-GR" sz="2800" dirty="0" err="1"/>
              <a:t>shift</a:t>
            </a:r>
            <a:r>
              <a:rPr lang="el-GR" sz="2800" dirty="0"/>
              <a:t> </a:t>
            </a:r>
            <a:r>
              <a:rPr lang="el-GR" sz="2800" dirty="0" err="1"/>
              <a:t>register</a:t>
            </a:r>
            <a:r>
              <a:rPr lang="el-GR" sz="2800" dirty="0"/>
              <a:t> είναι το "</a:t>
            </a:r>
            <a:r>
              <a:rPr lang="el-GR" sz="2800" dirty="0" err="1"/>
              <a:t>Original</a:t>
            </a:r>
            <a:r>
              <a:rPr lang="el-GR" sz="2800" dirty="0"/>
              <a:t> </a:t>
            </a:r>
            <a:r>
              <a:rPr lang="el-GR" sz="2800" dirty="0" err="1"/>
              <a:t>Nintendo</a:t>
            </a:r>
            <a:r>
              <a:rPr lang="el-GR" sz="2800" dirty="0"/>
              <a:t> </a:t>
            </a:r>
            <a:r>
              <a:rPr lang="el-GR" sz="2800" dirty="0" err="1"/>
              <a:t>Controller</a:t>
            </a:r>
            <a:r>
              <a:rPr lang="el-GR" sz="2800" dirty="0"/>
              <a:t>". Ο κύριος ελεγκτής του Συστήματος Ψυχαγωγίας της </a:t>
            </a:r>
            <a:r>
              <a:rPr lang="el-GR" sz="2800" dirty="0" err="1"/>
              <a:t>Nintendo</a:t>
            </a:r>
            <a:r>
              <a:rPr lang="el-GR" sz="2800" dirty="0"/>
              <a:t> χρειάστηκε να κάνει όλα τα πατήματα των πλήκτρων σειριακά και χρησιμοποίησε ένα </a:t>
            </a:r>
            <a:r>
              <a:rPr lang="el-GR" sz="2800" dirty="0" err="1"/>
              <a:t>shift</a:t>
            </a:r>
            <a:r>
              <a:rPr lang="el-GR" sz="2800" dirty="0"/>
              <a:t> </a:t>
            </a:r>
            <a:r>
              <a:rPr lang="el-GR" sz="2800" dirty="0" err="1"/>
              <a:t>register</a:t>
            </a:r>
            <a:r>
              <a:rPr lang="el-GR" sz="2800" dirty="0"/>
              <a:t> για να ολοκληρώσει αυτήν την εργασία.</a:t>
            </a:r>
          </a:p>
        </p:txBody>
      </p:sp>
      <p:pic>
        <p:nvPicPr>
          <p:cNvPr id="5" name="Εικόνα 4"/>
          <p:cNvPicPr>
            <a:picLocks noChangeAspect="1"/>
          </p:cNvPicPr>
          <p:nvPr/>
        </p:nvPicPr>
        <p:blipFill>
          <a:blip r:embed="rId2"/>
          <a:stretch>
            <a:fillRect/>
          </a:stretch>
        </p:blipFill>
        <p:spPr>
          <a:xfrm>
            <a:off x="6580966" y="2259063"/>
            <a:ext cx="5172075" cy="3676650"/>
          </a:xfrm>
          <a:prstGeom prst="rect">
            <a:avLst/>
          </a:prstGeom>
        </p:spPr>
      </p:pic>
    </p:spTree>
    <p:extLst>
      <p:ext uri="{BB962C8B-B14F-4D97-AF65-F5344CB8AC3E}">
        <p14:creationId xmlns:p14="http://schemas.microsoft.com/office/powerpoint/2010/main" val="2011221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Shift register</a:t>
            </a:r>
            <a:endParaRPr lang="el-GR" dirty="0"/>
          </a:p>
        </p:txBody>
      </p:sp>
      <p:pic>
        <p:nvPicPr>
          <p:cNvPr id="3" name="Εικόνα 2"/>
          <p:cNvPicPr>
            <a:picLocks noChangeAspect="1"/>
          </p:cNvPicPr>
          <p:nvPr/>
        </p:nvPicPr>
        <p:blipFill>
          <a:blip r:embed="rId2"/>
          <a:stretch>
            <a:fillRect/>
          </a:stretch>
        </p:blipFill>
        <p:spPr>
          <a:xfrm>
            <a:off x="3081994" y="2073643"/>
            <a:ext cx="6088972" cy="40329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514757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74HC595 Shift Register </a:t>
            </a:r>
          </a:p>
        </p:txBody>
      </p:sp>
      <p:pic>
        <p:nvPicPr>
          <p:cNvPr id="3" name="Εικόνα 2"/>
          <p:cNvPicPr>
            <a:picLocks noChangeAspect="1"/>
          </p:cNvPicPr>
          <p:nvPr/>
        </p:nvPicPr>
        <p:blipFill>
          <a:blip r:embed="rId2"/>
          <a:stretch>
            <a:fillRect/>
          </a:stretch>
        </p:blipFill>
        <p:spPr>
          <a:xfrm>
            <a:off x="122495" y="1861398"/>
            <a:ext cx="6607833" cy="4392189"/>
          </a:xfrm>
          <a:prstGeom prst="rect">
            <a:avLst/>
          </a:prstGeom>
        </p:spPr>
      </p:pic>
      <p:sp>
        <p:nvSpPr>
          <p:cNvPr id="5" name="TextBox 4"/>
          <p:cNvSpPr txBox="1"/>
          <p:nvPr/>
        </p:nvSpPr>
        <p:spPr>
          <a:xfrm>
            <a:off x="7090913" y="2061713"/>
            <a:ext cx="4873925" cy="3970318"/>
          </a:xfrm>
          <a:prstGeom prst="rect">
            <a:avLst/>
          </a:prstGeom>
          <a:noFill/>
        </p:spPr>
        <p:txBody>
          <a:bodyPr wrap="square" rtlCol="0">
            <a:spAutoFit/>
          </a:bodyPr>
          <a:lstStyle/>
          <a:p>
            <a:r>
              <a:rPr lang="en-US" sz="2800" b="1" dirty="0" smtClean="0"/>
              <a:t>QA-QH </a:t>
            </a:r>
            <a:r>
              <a:rPr lang="en-US" sz="2800" dirty="0" smtClean="0"/>
              <a:t>-&gt;</a:t>
            </a:r>
            <a:r>
              <a:rPr lang="el-GR" sz="2800" dirty="0" smtClean="0"/>
              <a:t> Σύνδεση με </a:t>
            </a:r>
            <a:r>
              <a:rPr lang="en-US" sz="2800" dirty="0" smtClean="0"/>
              <a:t>output </a:t>
            </a:r>
            <a:r>
              <a:rPr lang="el-GR" sz="2800" dirty="0" smtClean="0"/>
              <a:t>πχ.</a:t>
            </a:r>
            <a:r>
              <a:rPr lang="en-US" sz="2800" dirty="0" smtClean="0"/>
              <a:t> Leds.</a:t>
            </a:r>
          </a:p>
          <a:p>
            <a:r>
              <a:rPr lang="en-US" sz="2800" b="1" dirty="0" smtClean="0"/>
              <a:t>SER</a:t>
            </a:r>
            <a:r>
              <a:rPr lang="en-US" sz="2800" dirty="0" smtClean="0"/>
              <a:t> -&gt; Digital pin</a:t>
            </a:r>
          </a:p>
          <a:p>
            <a:r>
              <a:rPr lang="en-US" sz="2800" b="1" dirty="0" smtClean="0"/>
              <a:t>OE’</a:t>
            </a:r>
            <a:r>
              <a:rPr lang="en-US" sz="2800" dirty="0"/>
              <a:t> </a:t>
            </a:r>
            <a:r>
              <a:rPr lang="en-US" sz="2800" dirty="0" smtClean="0"/>
              <a:t>-&gt; GND</a:t>
            </a:r>
          </a:p>
          <a:p>
            <a:r>
              <a:rPr lang="en-US" sz="2800" b="1" dirty="0" smtClean="0"/>
              <a:t>RCLK</a:t>
            </a:r>
            <a:r>
              <a:rPr lang="en-US" sz="2800" dirty="0"/>
              <a:t>-</a:t>
            </a:r>
            <a:r>
              <a:rPr lang="en-US" sz="2800" dirty="0" smtClean="0"/>
              <a:t>&gt; </a:t>
            </a:r>
            <a:r>
              <a:rPr lang="en-US" sz="2800" dirty="0"/>
              <a:t>Digital </a:t>
            </a:r>
            <a:r>
              <a:rPr lang="en-US" sz="2800" dirty="0" smtClean="0"/>
              <a:t>pin</a:t>
            </a:r>
          </a:p>
          <a:p>
            <a:r>
              <a:rPr lang="en-US" sz="2800" b="1" dirty="0" smtClean="0"/>
              <a:t>SRCLK</a:t>
            </a:r>
            <a:r>
              <a:rPr lang="en-US" sz="2800" dirty="0"/>
              <a:t>-</a:t>
            </a:r>
            <a:r>
              <a:rPr lang="en-US" sz="2800" dirty="0" smtClean="0"/>
              <a:t>&gt; </a:t>
            </a:r>
            <a:r>
              <a:rPr lang="en-US" sz="2800" dirty="0"/>
              <a:t>Digital </a:t>
            </a:r>
            <a:r>
              <a:rPr lang="en-US" sz="2800" dirty="0" smtClean="0"/>
              <a:t>pin</a:t>
            </a:r>
          </a:p>
          <a:p>
            <a:r>
              <a:rPr lang="en-US" sz="2800" b="1" dirty="0"/>
              <a:t>SRCLR’</a:t>
            </a:r>
            <a:r>
              <a:rPr lang="en-US" sz="2800" dirty="0"/>
              <a:t> </a:t>
            </a:r>
            <a:r>
              <a:rPr lang="en-US" sz="2800" dirty="0" smtClean="0"/>
              <a:t>-&gt; VCC</a:t>
            </a:r>
            <a:endParaRPr lang="en-US" sz="2800" dirty="0"/>
          </a:p>
          <a:p>
            <a:r>
              <a:rPr lang="en-US" sz="2800" b="1" dirty="0" smtClean="0"/>
              <a:t>QH’ </a:t>
            </a:r>
            <a:r>
              <a:rPr lang="en-US" sz="2800" dirty="0" smtClean="0"/>
              <a:t>-&gt; </a:t>
            </a:r>
            <a:r>
              <a:rPr lang="el-GR" sz="2800" dirty="0" smtClean="0"/>
              <a:t>Δε το χρειαζόμαστε</a:t>
            </a:r>
            <a:endParaRPr lang="en-US" sz="2800" dirty="0" smtClean="0"/>
          </a:p>
          <a:p>
            <a:endParaRPr lang="el-GR" sz="2800" dirty="0"/>
          </a:p>
        </p:txBody>
      </p:sp>
    </p:spTree>
    <p:extLst>
      <p:ext uri="{BB962C8B-B14F-4D97-AF65-F5344CB8AC3E}">
        <p14:creationId xmlns:p14="http://schemas.microsoft.com/office/powerpoint/2010/main" val="25038426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1282297" y="508689"/>
            <a:ext cx="8239125" cy="1914525"/>
          </a:xfrm>
          <a:prstGeom prst="rect">
            <a:avLst/>
          </a:prstGeom>
        </p:spPr>
      </p:pic>
      <p:pic>
        <p:nvPicPr>
          <p:cNvPr id="3" name="Εικόνα 2"/>
          <p:cNvPicPr>
            <a:picLocks noChangeAspect="1"/>
          </p:cNvPicPr>
          <p:nvPr/>
        </p:nvPicPr>
        <p:blipFill>
          <a:blip r:embed="rId3"/>
          <a:stretch>
            <a:fillRect/>
          </a:stretch>
        </p:blipFill>
        <p:spPr>
          <a:xfrm>
            <a:off x="1282297" y="2423214"/>
            <a:ext cx="8886825" cy="3857625"/>
          </a:xfrm>
          <a:prstGeom prst="rect">
            <a:avLst/>
          </a:prstGeom>
        </p:spPr>
      </p:pic>
    </p:spTree>
    <p:extLst>
      <p:ext uri="{BB962C8B-B14F-4D97-AF65-F5344CB8AC3E}">
        <p14:creationId xmlns:p14="http://schemas.microsoft.com/office/powerpoint/2010/main" val="232010589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1544129" y="1250829"/>
            <a:ext cx="9240615" cy="3877669"/>
          </a:xfrm>
          <a:prstGeom prst="rect">
            <a:avLst/>
          </a:prstGeom>
        </p:spPr>
      </p:pic>
    </p:spTree>
    <p:extLst>
      <p:ext uri="{BB962C8B-B14F-4D97-AF65-F5344CB8AC3E}">
        <p14:creationId xmlns:p14="http://schemas.microsoft.com/office/powerpoint/2010/main" val="185987199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smtClean="0"/>
              <a:t>Βασικές εντολές</a:t>
            </a:r>
            <a:endParaRPr lang="el-GR" dirty="0"/>
          </a:p>
        </p:txBody>
      </p:sp>
      <p:sp>
        <p:nvSpPr>
          <p:cNvPr id="3" name="Θέση περιεχομένου 2"/>
          <p:cNvSpPr>
            <a:spLocks noGrp="1"/>
          </p:cNvSpPr>
          <p:nvPr>
            <p:ph idx="1"/>
          </p:nvPr>
        </p:nvSpPr>
        <p:spPr>
          <a:xfrm>
            <a:off x="1097280" y="1797746"/>
            <a:ext cx="10513875" cy="4283878"/>
          </a:xfrm>
        </p:spPr>
        <p:txBody>
          <a:bodyPr>
            <a:normAutofit/>
          </a:bodyPr>
          <a:lstStyle/>
          <a:p>
            <a:pPr>
              <a:buFont typeface="Wingdings" panose="05000000000000000000" pitchFamily="2" charset="2"/>
              <a:buChar char="q"/>
            </a:pPr>
            <a:r>
              <a:rPr lang="en-US" sz="2400" dirty="0">
                <a:solidFill>
                  <a:srgbClr val="8000FF"/>
                </a:solidFill>
                <a:latin typeface="Courier New" panose="02070309020205020404" pitchFamily="49" charset="0"/>
              </a:rPr>
              <a:t>void</a:t>
            </a:r>
            <a:r>
              <a:rPr lang="en-US" sz="2400" dirty="0">
                <a:solidFill>
                  <a:srgbClr val="000000"/>
                </a:solidFill>
                <a:latin typeface="Courier New" panose="02070309020205020404" pitchFamily="49" charset="0"/>
              </a:rPr>
              <a:t> </a:t>
            </a:r>
            <a:r>
              <a:rPr lang="en-US" sz="2400" dirty="0" err="1">
                <a:solidFill>
                  <a:srgbClr val="000000"/>
                </a:solidFill>
                <a:latin typeface="Courier New" panose="02070309020205020404" pitchFamily="49" charset="0"/>
              </a:rPr>
              <a:t>updateShiftRegister</a:t>
            </a:r>
            <a:r>
              <a:rPr lang="en-US" sz="2400" b="1" dirty="0">
                <a:solidFill>
                  <a:srgbClr val="000080"/>
                </a:solidFill>
                <a:latin typeface="Courier New" panose="02070309020205020404" pitchFamily="49" charset="0"/>
              </a:rPr>
              <a:t>(){</a:t>
            </a:r>
            <a:r>
              <a:rPr lang="en-US" sz="2400" dirty="0">
                <a:solidFill>
                  <a:srgbClr val="000000"/>
                </a:solidFill>
                <a:latin typeface="Courier New" panose="02070309020205020404" pitchFamily="49" charset="0"/>
              </a:rPr>
              <a:t> </a:t>
            </a:r>
            <a:endParaRPr lang="el-GR" sz="2400" dirty="0" smtClean="0">
              <a:solidFill>
                <a:srgbClr val="000000"/>
              </a:solidFill>
              <a:latin typeface="Courier New" panose="02070309020205020404" pitchFamily="49" charset="0"/>
            </a:endParaRPr>
          </a:p>
          <a:p>
            <a:pPr marL="0" indent="0">
              <a:buNone/>
            </a:pPr>
            <a:r>
              <a:rPr lang="en-US" sz="2400" dirty="0" err="1" smtClean="0">
                <a:solidFill>
                  <a:srgbClr val="000000"/>
                </a:solidFill>
                <a:latin typeface="Courier New" panose="02070309020205020404" pitchFamily="49" charset="0"/>
              </a:rPr>
              <a:t>digitalWrite</a:t>
            </a:r>
            <a:r>
              <a:rPr lang="en-US" sz="2400" b="1" dirty="0" smtClean="0">
                <a:solidFill>
                  <a:srgbClr val="000080"/>
                </a:solidFill>
                <a:latin typeface="Courier New" panose="02070309020205020404" pitchFamily="49" charset="0"/>
              </a:rPr>
              <a:t>(</a:t>
            </a:r>
            <a:r>
              <a:rPr lang="en-US" sz="2400" dirty="0" err="1" smtClean="0">
                <a:solidFill>
                  <a:srgbClr val="000000"/>
                </a:solidFill>
                <a:latin typeface="Courier New" panose="02070309020205020404" pitchFamily="49" charset="0"/>
              </a:rPr>
              <a:t>latchPin</a:t>
            </a:r>
            <a:r>
              <a:rPr lang="en-US" sz="2400" b="1" dirty="0">
                <a:solidFill>
                  <a:srgbClr val="000080"/>
                </a:solidFill>
                <a:latin typeface="Courier New" panose="02070309020205020404" pitchFamily="49" charset="0"/>
              </a:rPr>
              <a:t>,</a:t>
            </a:r>
            <a:r>
              <a:rPr lang="en-US" sz="2400" dirty="0">
                <a:solidFill>
                  <a:srgbClr val="000000"/>
                </a:solidFill>
                <a:latin typeface="Courier New" panose="02070309020205020404" pitchFamily="49" charset="0"/>
              </a:rPr>
              <a:t> LOW</a:t>
            </a:r>
            <a:r>
              <a:rPr lang="en-US" sz="2400" b="1" dirty="0">
                <a:solidFill>
                  <a:srgbClr val="000080"/>
                </a:solidFill>
                <a:latin typeface="Courier New" panose="02070309020205020404" pitchFamily="49" charset="0"/>
              </a:rPr>
              <a:t>);</a:t>
            </a:r>
            <a:r>
              <a:rPr lang="en-US" sz="2400" dirty="0">
                <a:solidFill>
                  <a:srgbClr val="000000"/>
                </a:solidFill>
                <a:latin typeface="Courier New" panose="02070309020205020404" pitchFamily="49" charset="0"/>
              </a:rPr>
              <a:t> </a:t>
            </a:r>
            <a:endParaRPr lang="el-GR" sz="2400" dirty="0" smtClean="0">
              <a:solidFill>
                <a:srgbClr val="000000"/>
              </a:solidFill>
              <a:latin typeface="Courier New" panose="02070309020205020404" pitchFamily="49" charset="0"/>
            </a:endParaRPr>
          </a:p>
          <a:p>
            <a:pPr marL="0" indent="0">
              <a:buNone/>
            </a:pPr>
            <a:r>
              <a:rPr lang="en-US" sz="2400" dirty="0" err="1" smtClean="0">
                <a:solidFill>
                  <a:srgbClr val="000000"/>
                </a:solidFill>
                <a:latin typeface="Courier New" panose="02070309020205020404" pitchFamily="49" charset="0"/>
              </a:rPr>
              <a:t>shiftOut</a:t>
            </a:r>
            <a:r>
              <a:rPr lang="en-US" sz="2400" b="1" dirty="0" smtClean="0">
                <a:solidFill>
                  <a:srgbClr val="000080"/>
                </a:solidFill>
                <a:latin typeface="Courier New" panose="02070309020205020404" pitchFamily="49" charset="0"/>
              </a:rPr>
              <a:t>(</a:t>
            </a:r>
            <a:r>
              <a:rPr lang="en-US" sz="2400" dirty="0" err="1" smtClean="0">
                <a:solidFill>
                  <a:srgbClr val="000000"/>
                </a:solidFill>
                <a:latin typeface="Courier New" panose="02070309020205020404" pitchFamily="49" charset="0"/>
              </a:rPr>
              <a:t>dataPin</a:t>
            </a:r>
            <a:r>
              <a:rPr lang="en-US" sz="2400" b="1" dirty="0">
                <a:solidFill>
                  <a:srgbClr val="000080"/>
                </a:solidFill>
                <a:latin typeface="Courier New" panose="02070309020205020404" pitchFamily="49" charset="0"/>
              </a:rPr>
              <a:t>,</a:t>
            </a:r>
            <a:r>
              <a:rPr lang="en-US" sz="2400" dirty="0">
                <a:solidFill>
                  <a:srgbClr val="000000"/>
                </a:solidFill>
                <a:latin typeface="Courier New" panose="02070309020205020404" pitchFamily="49" charset="0"/>
              </a:rPr>
              <a:t> </a:t>
            </a:r>
            <a:r>
              <a:rPr lang="en-US" sz="2400" dirty="0" err="1">
                <a:solidFill>
                  <a:srgbClr val="000000"/>
                </a:solidFill>
                <a:latin typeface="Courier New" panose="02070309020205020404" pitchFamily="49" charset="0"/>
              </a:rPr>
              <a:t>clockPin</a:t>
            </a:r>
            <a:r>
              <a:rPr lang="en-US" sz="2400" b="1" dirty="0">
                <a:solidFill>
                  <a:srgbClr val="000080"/>
                </a:solidFill>
                <a:latin typeface="Courier New" panose="02070309020205020404" pitchFamily="49" charset="0"/>
              </a:rPr>
              <a:t>,</a:t>
            </a:r>
            <a:r>
              <a:rPr lang="en-US" sz="2400" dirty="0">
                <a:solidFill>
                  <a:srgbClr val="000000"/>
                </a:solidFill>
                <a:latin typeface="Courier New" panose="02070309020205020404" pitchFamily="49" charset="0"/>
              </a:rPr>
              <a:t> LSBFIRST</a:t>
            </a:r>
            <a:r>
              <a:rPr lang="en-US" sz="2400" b="1" dirty="0">
                <a:solidFill>
                  <a:srgbClr val="000080"/>
                </a:solidFill>
                <a:latin typeface="Courier New" panose="02070309020205020404" pitchFamily="49" charset="0"/>
              </a:rPr>
              <a:t>,</a:t>
            </a:r>
            <a:r>
              <a:rPr lang="en-US" sz="2400" dirty="0">
                <a:solidFill>
                  <a:srgbClr val="000000"/>
                </a:solidFill>
                <a:latin typeface="Courier New" panose="02070309020205020404" pitchFamily="49" charset="0"/>
              </a:rPr>
              <a:t> </a:t>
            </a:r>
            <a:r>
              <a:rPr lang="en-US" sz="2400" dirty="0" err="1">
                <a:solidFill>
                  <a:srgbClr val="000000"/>
                </a:solidFill>
                <a:latin typeface="Courier New" panose="02070309020205020404" pitchFamily="49" charset="0"/>
              </a:rPr>
              <a:t>leds</a:t>
            </a:r>
            <a:r>
              <a:rPr lang="en-US" sz="2400" b="1" dirty="0">
                <a:solidFill>
                  <a:srgbClr val="000080"/>
                </a:solidFill>
                <a:latin typeface="Courier New" panose="02070309020205020404" pitchFamily="49" charset="0"/>
              </a:rPr>
              <a:t>);</a:t>
            </a:r>
            <a:r>
              <a:rPr lang="en-US" sz="2400" dirty="0">
                <a:solidFill>
                  <a:srgbClr val="000000"/>
                </a:solidFill>
                <a:latin typeface="Courier New" panose="02070309020205020404" pitchFamily="49" charset="0"/>
              </a:rPr>
              <a:t> </a:t>
            </a:r>
            <a:r>
              <a:rPr lang="en-US" sz="2400" dirty="0" err="1">
                <a:solidFill>
                  <a:srgbClr val="000000"/>
                </a:solidFill>
                <a:latin typeface="Courier New" panose="02070309020205020404" pitchFamily="49" charset="0"/>
              </a:rPr>
              <a:t>digitalWrite</a:t>
            </a:r>
            <a:r>
              <a:rPr lang="en-US" sz="2400" b="1" dirty="0">
                <a:solidFill>
                  <a:srgbClr val="000080"/>
                </a:solidFill>
                <a:latin typeface="Courier New" panose="02070309020205020404" pitchFamily="49" charset="0"/>
              </a:rPr>
              <a:t>(</a:t>
            </a:r>
            <a:r>
              <a:rPr lang="en-US" sz="2400" dirty="0" err="1">
                <a:solidFill>
                  <a:srgbClr val="000000"/>
                </a:solidFill>
                <a:latin typeface="Courier New" panose="02070309020205020404" pitchFamily="49" charset="0"/>
              </a:rPr>
              <a:t>latchPin</a:t>
            </a:r>
            <a:r>
              <a:rPr lang="en-US" sz="2400" b="1" dirty="0">
                <a:solidFill>
                  <a:srgbClr val="000080"/>
                </a:solidFill>
                <a:latin typeface="Courier New" panose="02070309020205020404" pitchFamily="49" charset="0"/>
              </a:rPr>
              <a:t>,</a:t>
            </a:r>
            <a:r>
              <a:rPr lang="en-US" sz="2400" dirty="0">
                <a:solidFill>
                  <a:srgbClr val="000000"/>
                </a:solidFill>
                <a:latin typeface="Courier New" panose="02070309020205020404" pitchFamily="49" charset="0"/>
              </a:rPr>
              <a:t> HIGH</a:t>
            </a:r>
            <a:r>
              <a:rPr lang="en-US" sz="2400" b="1" dirty="0" smtClean="0">
                <a:solidFill>
                  <a:srgbClr val="000080"/>
                </a:solidFill>
                <a:latin typeface="Courier New" panose="02070309020205020404" pitchFamily="49" charset="0"/>
              </a:rPr>
              <a:t>);}</a:t>
            </a:r>
            <a:endParaRPr lang="el-GR" sz="2400" b="1" dirty="0" smtClean="0">
              <a:solidFill>
                <a:srgbClr val="000080"/>
              </a:solidFill>
              <a:latin typeface="Courier New" panose="02070309020205020404" pitchFamily="49" charset="0"/>
            </a:endParaRPr>
          </a:p>
          <a:p>
            <a:pPr marL="0" indent="0">
              <a:buNone/>
            </a:pPr>
            <a:r>
              <a:rPr lang="el-GR" sz="2400" dirty="0" smtClean="0"/>
              <a:t>Συνάρτηση που ανανεώνει κάθε φορά τον </a:t>
            </a:r>
            <a:r>
              <a:rPr lang="en-US" sz="2400" dirty="0" smtClean="0"/>
              <a:t>shift-register.</a:t>
            </a:r>
          </a:p>
          <a:p>
            <a:pPr marL="0" indent="0">
              <a:buNone/>
            </a:pPr>
            <a:endParaRPr lang="en-US" sz="2400" dirty="0" smtClean="0"/>
          </a:p>
          <a:p>
            <a:pPr>
              <a:buFont typeface="Wingdings" panose="05000000000000000000" pitchFamily="2" charset="2"/>
              <a:buChar char="q"/>
            </a:pPr>
            <a:r>
              <a:rPr lang="el-GR" sz="2400" b="1" dirty="0" smtClean="0"/>
              <a:t>Τα </a:t>
            </a:r>
            <a:r>
              <a:rPr lang="en-US" sz="2400" b="1" dirty="0" err="1" smtClean="0"/>
              <a:t>latchPin</a:t>
            </a:r>
            <a:r>
              <a:rPr lang="en-US" sz="2400" b="1" dirty="0" smtClean="0"/>
              <a:t>, </a:t>
            </a:r>
            <a:r>
              <a:rPr lang="en-US" sz="2400" b="1" dirty="0" err="1" smtClean="0"/>
              <a:t>dataPin</a:t>
            </a:r>
            <a:r>
              <a:rPr lang="en-US" sz="2400" b="1" dirty="0" smtClean="0"/>
              <a:t>, </a:t>
            </a:r>
            <a:r>
              <a:rPr lang="en-US" sz="2400" b="1" dirty="0" err="1" smtClean="0"/>
              <a:t>clockPin</a:t>
            </a:r>
            <a:r>
              <a:rPr lang="el-GR" sz="2400" b="1" dirty="0" smtClean="0"/>
              <a:t> τα ορίζουμε σαν </a:t>
            </a:r>
            <a:r>
              <a:rPr lang="en-US" sz="2400" b="1" dirty="0" smtClean="0"/>
              <a:t>OUTPUT.</a:t>
            </a:r>
            <a:endParaRPr lang="el-GR" b="1" dirty="0"/>
          </a:p>
          <a:p>
            <a:pPr marL="0" indent="0">
              <a:buNone/>
            </a:pPr>
            <a:endParaRPr lang="el-GR" dirty="0"/>
          </a:p>
        </p:txBody>
      </p:sp>
    </p:spTree>
    <p:extLst>
      <p:ext uri="{BB962C8B-B14F-4D97-AF65-F5344CB8AC3E}">
        <p14:creationId xmlns:p14="http://schemas.microsoft.com/office/powerpoint/2010/main" val="6381275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a:t>Βασικές εντολές</a:t>
            </a:r>
          </a:p>
        </p:txBody>
      </p:sp>
      <p:sp>
        <p:nvSpPr>
          <p:cNvPr id="3" name="Θέση περιεχομένου 2"/>
          <p:cNvSpPr>
            <a:spLocks noGrp="1"/>
          </p:cNvSpPr>
          <p:nvPr>
            <p:ph idx="1"/>
          </p:nvPr>
        </p:nvSpPr>
        <p:spPr>
          <a:xfrm>
            <a:off x="1097280" y="1845733"/>
            <a:ext cx="10058400" cy="4701715"/>
          </a:xfrm>
        </p:spPr>
        <p:txBody>
          <a:bodyPr>
            <a:normAutofit/>
          </a:bodyPr>
          <a:lstStyle/>
          <a:p>
            <a:pPr>
              <a:buFont typeface="Wingdings" panose="05000000000000000000" pitchFamily="2" charset="2"/>
              <a:buChar char="q"/>
            </a:pPr>
            <a:r>
              <a:rPr lang="en-US" sz="2400" dirty="0" err="1">
                <a:solidFill>
                  <a:srgbClr val="000000"/>
                </a:solidFill>
                <a:latin typeface="Courier New" panose="02070309020205020404" pitchFamily="49" charset="0"/>
              </a:rPr>
              <a:t>leds</a:t>
            </a:r>
            <a:r>
              <a:rPr lang="en-US" sz="2400" dirty="0">
                <a:solidFill>
                  <a:srgbClr val="000000"/>
                </a:solidFill>
                <a:latin typeface="Courier New" panose="02070309020205020404" pitchFamily="49" charset="0"/>
              </a:rPr>
              <a:t> </a:t>
            </a:r>
            <a:r>
              <a:rPr lang="en-US" sz="2400" b="1" dirty="0">
                <a:solidFill>
                  <a:srgbClr val="000080"/>
                </a:solidFill>
                <a:latin typeface="Courier New" panose="02070309020205020404" pitchFamily="49" charset="0"/>
              </a:rPr>
              <a:t>=</a:t>
            </a:r>
            <a:r>
              <a:rPr lang="en-US" sz="2400" dirty="0">
                <a:solidFill>
                  <a:srgbClr val="000000"/>
                </a:solidFill>
                <a:latin typeface="Courier New" panose="02070309020205020404" pitchFamily="49" charset="0"/>
              </a:rPr>
              <a:t> </a:t>
            </a:r>
            <a:r>
              <a:rPr lang="en-US" sz="2400" dirty="0">
                <a:solidFill>
                  <a:srgbClr val="FF8000"/>
                </a:solidFill>
                <a:latin typeface="Courier New" panose="02070309020205020404" pitchFamily="49" charset="0"/>
              </a:rPr>
              <a:t>0</a:t>
            </a:r>
            <a:r>
              <a:rPr lang="en-US" sz="2400" b="1" dirty="0" smtClean="0">
                <a:solidFill>
                  <a:srgbClr val="000080"/>
                </a:solidFill>
                <a:latin typeface="Courier New" panose="02070309020205020404" pitchFamily="49" charset="0"/>
              </a:rPr>
              <a:t>;</a:t>
            </a:r>
            <a:r>
              <a:rPr lang="en-US" sz="2400" dirty="0">
                <a:solidFill>
                  <a:srgbClr val="008000"/>
                </a:solidFill>
                <a:latin typeface="Courier New" panose="02070309020205020404" pitchFamily="49" charset="0"/>
              </a:rPr>
              <a:t> //Initially turns all the LEDs </a:t>
            </a:r>
            <a:r>
              <a:rPr lang="en-US" sz="2400" dirty="0" smtClean="0">
                <a:solidFill>
                  <a:srgbClr val="008000"/>
                </a:solidFill>
                <a:latin typeface="Courier New" panose="02070309020205020404" pitchFamily="49" charset="0"/>
              </a:rPr>
              <a:t>off</a:t>
            </a:r>
            <a:r>
              <a:rPr lang="en-US" sz="2400" dirty="0" smtClean="0">
                <a:solidFill>
                  <a:srgbClr val="000000"/>
                </a:solidFill>
                <a:latin typeface="Courier New" panose="02070309020205020404" pitchFamily="49" charset="0"/>
              </a:rPr>
              <a:t> </a:t>
            </a:r>
            <a:endParaRPr lang="en-US" sz="2400" dirty="0">
              <a:solidFill>
                <a:srgbClr val="000000"/>
              </a:solidFill>
              <a:latin typeface="Courier New" panose="02070309020205020404" pitchFamily="49" charset="0"/>
            </a:endParaRPr>
          </a:p>
          <a:p>
            <a:pPr marL="0" indent="0">
              <a:buNone/>
            </a:pPr>
            <a:r>
              <a:rPr lang="en-US" sz="2400" dirty="0" err="1">
                <a:solidFill>
                  <a:srgbClr val="000000"/>
                </a:solidFill>
                <a:latin typeface="Courier New" panose="02070309020205020404" pitchFamily="49" charset="0"/>
              </a:rPr>
              <a:t>updateShiftRegister</a:t>
            </a:r>
            <a:r>
              <a:rPr lang="en-US" sz="2400" b="1" dirty="0">
                <a:solidFill>
                  <a:srgbClr val="000080"/>
                </a:solidFill>
                <a:latin typeface="Courier New" panose="02070309020205020404" pitchFamily="49" charset="0"/>
              </a:rPr>
              <a:t>();</a:t>
            </a:r>
            <a:r>
              <a:rPr lang="en-US" sz="2400" dirty="0">
                <a:solidFill>
                  <a:srgbClr val="000000"/>
                </a:solidFill>
                <a:latin typeface="Courier New" panose="02070309020205020404" pitchFamily="49" charset="0"/>
              </a:rPr>
              <a:t> </a:t>
            </a:r>
          </a:p>
          <a:p>
            <a:pPr marL="0" indent="0">
              <a:buNone/>
            </a:pPr>
            <a:r>
              <a:rPr lang="en-US" sz="2400" dirty="0">
                <a:solidFill>
                  <a:srgbClr val="000000"/>
                </a:solidFill>
                <a:latin typeface="Courier New" panose="02070309020205020404" pitchFamily="49" charset="0"/>
              </a:rPr>
              <a:t>delay</a:t>
            </a:r>
            <a:r>
              <a:rPr lang="en-US" sz="2400" b="1" dirty="0">
                <a:solidFill>
                  <a:srgbClr val="000080"/>
                </a:solidFill>
                <a:latin typeface="Courier New" panose="02070309020205020404" pitchFamily="49" charset="0"/>
              </a:rPr>
              <a:t>(</a:t>
            </a:r>
            <a:r>
              <a:rPr lang="en-US" sz="2400" dirty="0">
                <a:solidFill>
                  <a:srgbClr val="FF8000"/>
                </a:solidFill>
                <a:latin typeface="Courier New" panose="02070309020205020404" pitchFamily="49" charset="0"/>
              </a:rPr>
              <a:t>500</a:t>
            </a:r>
            <a:r>
              <a:rPr lang="en-US" sz="2400" b="1" dirty="0">
                <a:solidFill>
                  <a:srgbClr val="000080"/>
                </a:solidFill>
                <a:latin typeface="Courier New" panose="02070309020205020404" pitchFamily="49" charset="0"/>
              </a:rPr>
              <a:t>);</a:t>
            </a:r>
            <a:r>
              <a:rPr lang="en-US" sz="2400" dirty="0">
                <a:solidFill>
                  <a:srgbClr val="000000"/>
                </a:solidFill>
                <a:latin typeface="Courier New" panose="02070309020205020404" pitchFamily="49" charset="0"/>
              </a:rPr>
              <a:t> </a:t>
            </a:r>
          </a:p>
          <a:p>
            <a:pPr marL="0" indent="0">
              <a:buNone/>
            </a:pPr>
            <a:r>
              <a:rPr lang="en-US" sz="2400" b="1" dirty="0">
                <a:solidFill>
                  <a:srgbClr val="0000FF"/>
                </a:solidFill>
                <a:latin typeface="Courier New" panose="02070309020205020404" pitchFamily="49" charset="0"/>
              </a:rPr>
              <a:t>for</a:t>
            </a:r>
            <a:r>
              <a:rPr lang="en-US" sz="2400" dirty="0">
                <a:solidFill>
                  <a:srgbClr val="000000"/>
                </a:solidFill>
                <a:latin typeface="Courier New" panose="02070309020205020404" pitchFamily="49" charset="0"/>
              </a:rPr>
              <a:t> </a:t>
            </a:r>
            <a:r>
              <a:rPr lang="en-US" sz="2400" b="1" dirty="0">
                <a:solidFill>
                  <a:srgbClr val="000080"/>
                </a:solidFill>
                <a:latin typeface="Courier New" panose="02070309020205020404" pitchFamily="49" charset="0"/>
              </a:rPr>
              <a:t>(</a:t>
            </a:r>
            <a:r>
              <a:rPr lang="en-US" sz="2400" dirty="0" err="1">
                <a:solidFill>
                  <a:srgbClr val="8000FF"/>
                </a:solidFill>
                <a:latin typeface="Courier New" panose="02070309020205020404" pitchFamily="49" charset="0"/>
              </a:rPr>
              <a:t>int</a:t>
            </a:r>
            <a:r>
              <a:rPr lang="en-US" sz="2400" dirty="0">
                <a:solidFill>
                  <a:srgbClr val="000000"/>
                </a:solidFill>
                <a:latin typeface="Courier New" panose="02070309020205020404" pitchFamily="49" charset="0"/>
              </a:rPr>
              <a:t> </a:t>
            </a:r>
            <a:r>
              <a:rPr lang="en-US" sz="2400" dirty="0" err="1">
                <a:solidFill>
                  <a:srgbClr val="000000"/>
                </a:solidFill>
                <a:latin typeface="Courier New" panose="02070309020205020404" pitchFamily="49" charset="0"/>
              </a:rPr>
              <a:t>i</a:t>
            </a:r>
            <a:r>
              <a:rPr lang="en-US" sz="2400" dirty="0">
                <a:solidFill>
                  <a:srgbClr val="000000"/>
                </a:solidFill>
                <a:latin typeface="Courier New" panose="02070309020205020404" pitchFamily="49" charset="0"/>
              </a:rPr>
              <a:t> </a:t>
            </a:r>
            <a:r>
              <a:rPr lang="en-US" sz="2400" b="1" dirty="0">
                <a:solidFill>
                  <a:srgbClr val="000080"/>
                </a:solidFill>
                <a:latin typeface="Courier New" panose="02070309020205020404" pitchFamily="49" charset="0"/>
              </a:rPr>
              <a:t>=</a:t>
            </a:r>
            <a:r>
              <a:rPr lang="en-US" sz="2400" dirty="0">
                <a:solidFill>
                  <a:srgbClr val="000000"/>
                </a:solidFill>
                <a:latin typeface="Courier New" panose="02070309020205020404" pitchFamily="49" charset="0"/>
              </a:rPr>
              <a:t> </a:t>
            </a:r>
            <a:r>
              <a:rPr lang="en-US" sz="2400" dirty="0">
                <a:solidFill>
                  <a:srgbClr val="FF8000"/>
                </a:solidFill>
                <a:latin typeface="Courier New" panose="02070309020205020404" pitchFamily="49" charset="0"/>
              </a:rPr>
              <a:t>0</a:t>
            </a:r>
            <a:r>
              <a:rPr lang="en-US" sz="2400" b="1" dirty="0">
                <a:solidFill>
                  <a:srgbClr val="000080"/>
                </a:solidFill>
                <a:latin typeface="Courier New" panose="02070309020205020404" pitchFamily="49" charset="0"/>
              </a:rPr>
              <a:t>;</a:t>
            </a:r>
            <a:r>
              <a:rPr lang="en-US" sz="2400" dirty="0">
                <a:solidFill>
                  <a:srgbClr val="000000"/>
                </a:solidFill>
                <a:latin typeface="Courier New" panose="02070309020205020404" pitchFamily="49" charset="0"/>
              </a:rPr>
              <a:t> </a:t>
            </a:r>
            <a:r>
              <a:rPr lang="en-US" sz="2400" dirty="0" err="1">
                <a:solidFill>
                  <a:srgbClr val="000000"/>
                </a:solidFill>
                <a:latin typeface="Courier New" panose="02070309020205020404" pitchFamily="49" charset="0"/>
              </a:rPr>
              <a:t>i</a:t>
            </a:r>
            <a:r>
              <a:rPr lang="en-US" sz="2400" dirty="0">
                <a:solidFill>
                  <a:srgbClr val="000000"/>
                </a:solidFill>
                <a:latin typeface="Courier New" panose="02070309020205020404" pitchFamily="49" charset="0"/>
              </a:rPr>
              <a:t> </a:t>
            </a:r>
            <a:r>
              <a:rPr lang="en-US" sz="2400" b="1" dirty="0">
                <a:solidFill>
                  <a:srgbClr val="000080"/>
                </a:solidFill>
                <a:latin typeface="Courier New" panose="02070309020205020404" pitchFamily="49" charset="0"/>
              </a:rPr>
              <a:t>&lt;</a:t>
            </a:r>
            <a:r>
              <a:rPr lang="en-US" sz="2400" dirty="0">
                <a:solidFill>
                  <a:srgbClr val="000000"/>
                </a:solidFill>
                <a:latin typeface="Courier New" panose="02070309020205020404" pitchFamily="49" charset="0"/>
              </a:rPr>
              <a:t> </a:t>
            </a:r>
            <a:r>
              <a:rPr lang="en-US" sz="2400" dirty="0">
                <a:solidFill>
                  <a:srgbClr val="FF8000"/>
                </a:solidFill>
                <a:latin typeface="Courier New" panose="02070309020205020404" pitchFamily="49" charset="0"/>
              </a:rPr>
              <a:t>8</a:t>
            </a:r>
            <a:r>
              <a:rPr lang="en-US" sz="2400" b="1" dirty="0">
                <a:solidFill>
                  <a:srgbClr val="000080"/>
                </a:solidFill>
                <a:latin typeface="Courier New" panose="02070309020205020404" pitchFamily="49" charset="0"/>
              </a:rPr>
              <a:t>;</a:t>
            </a:r>
            <a:r>
              <a:rPr lang="en-US" sz="2400" dirty="0">
                <a:solidFill>
                  <a:srgbClr val="000000"/>
                </a:solidFill>
                <a:latin typeface="Courier New" panose="02070309020205020404" pitchFamily="49" charset="0"/>
              </a:rPr>
              <a:t> </a:t>
            </a:r>
            <a:r>
              <a:rPr lang="en-US" sz="2400" dirty="0" err="1">
                <a:solidFill>
                  <a:srgbClr val="000000"/>
                </a:solidFill>
                <a:latin typeface="Courier New" panose="02070309020205020404" pitchFamily="49" charset="0"/>
              </a:rPr>
              <a:t>i</a:t>
            </a:r>
            <a:r>
              <a:rPr lang="en-US" sz="2400" b="1" dirty="0">
                <a:solidFill>
                  <a:srgbClr val="000080"/>
                </a:solidFill>
                <a:latin typeface="Courier New" panose="02070309020205020404" pitchFamily="49" charset="0"/>
              </a:rPr>
              <a:t>++){</a:t>
            </a:r>
            <a:r>
              <a:rPr lang="en-US" sz="2400" dirty="0">
                <a:solidFill>
                  <a:srgbClr val="000000"/>
                </a:solidFill>
                <a:latin typeface="Courier New" panose="02070309020205020404" pitchFamily="49" charset="0"/>
              </a:rPr>
              <a:t> </a:t>
            </a:r>
          </a:p>
          <a:p>
            <a:pPr marL="0" indent="0">
              <a:buNone/>
            </a:pPr>
            <a:r>
              <a:rPr lang="en-US" sz="2400" dirty="0" smtClean="0">
                <a:solidFill>
                  <a:srgbClr val="008000"/>
                </a:solidFill>
                <a:latin typeface="Courier New" panose="02070309020205020404" pitchFamily="49" charset="0"/>
              </a:rPr>
              <a:t>//Turn </a:t>
            </a:r>
            <a:r>
              <a:rPr lang="en-US" sz="2400" dirty="0">
                <a:solidFill>
                  <a:srgbClr val="008000"/>
                </a:solidFill>
                <a:latin typeface="Courier New" panose="02070309020205020404" pitchFamily="49" charset="0"/>
              </a:rPr>
              <a:t>all the LEDs ON one by one. </a:t>
            </a:r>
          </a:p>
          <a:p>
            <a:pPr marL="0" indent="0">
              <a:buNone/>
            </a:pPr>
            <a:r>
              <a:rPr lang="en-US" sz="2400" dirty="0" err="1">
                <a:solidFill>
                  <a:srgbClr val="000000"/>
                </a:solidFill>
                <a:latin typeface="Courier New" panose="02070309020205020404" pitchFamily="49" charset="0"/>
              </a:rPr>
              <a:t>bitSet</a:t>
            </a:r>
            <a:r>
              <a:rPr lang="en-US" sz="2400" b="1" dirty="0">
                <a:solidFill>
                  <a:srgbClr val="000080"/>
                </a:solidFill>
                <a:latin typeface="Courier New" panose="02070309020205020404" pitchFamily="49" charset="0"/>
              </a:rPr>
              <a:t>(</a:t>
            </a:r>
            <a:r>
              <a:rPr lang="en-US" sz="2400" dirty="0" err="1">
                <a:solidFill>
                  <a:srgbClr val="000000"/>
                </a:solidFill>
                <a:latin typeface="Courier New" panose="02070309020205020404" pitchFamily="49" charset="0"/>
              </a:rPr>
              <a:t>leds</a:t>
            </a:r>
            <a:r>
              <a:rPr lang="en-US" sz="2400" b="1" dirty="0">
                <a:solidFill>
                  <a:srgbClr val="000080"/>
                </a:solidFill>
                <a:latin typeface="Courier New" panose="02070309020205020404" pitchFamily="49" charset="0"/>
              </a:rPr>
              <a:t>,</a:t>
            </a:r>
            <a:r>
              <a:rPr lang="en-US" sz="2400" dirty="0">
                <a:solidFill>
                  <a:srgbClr val="000000"/>
                </a:solidFill>
                <a:latin typeface="Courier New" panose="02070309020205020404" pitchFamily="49" charset="0"/>
              </a:rPr>
              <a:t> </a:t>
            </a:r>
            <a:r>
              <a:rPr lang="en-US" sz="2400" dirty="0" err="1">
                <a:solidFill>
                  <a:srgbClr val="000000"/>
                </a:solidFill>
                <a:latin typeface="Courier New" panose="02070309020205020404" pitchFamily="49" charset="0"/>
              </a:rPr>
              <a:t>i</a:t>
            </a:r>
            <a:r>
              <a:rPr lang="en-US" sz="2400" b="1" dirty="0">
                <a:solidFill>
                  <a:srgbClr val="000080"/>
                </a:solidFill>
                <a:latin typeface="Courier New" panose="02070309020205020404" pitchFamily="49" charset="0"/>
              </a:rPr>
              <a:t>);</a:t>
            </a:r>
            <a:r>
              <a:rPr lang="en-US" sz="2400" dirty="0">
                <a:solidFill>
                  <a:srgbClr val="000000"/>
                </a:solidFill>
                <a:latin typeface="Courier New" panose="02070309020205020404" pitchFamily="49" charset="0"/>
              </a:rPr>
              <a:t> </a:t>
            </a:r>
          </a:p>
          <a:p>
            <a:pPr marL="0" indent="0">
              <a:buNone/>
            </a:pPr>
            <a:r>
              <a:rPr lang="en-US" sz="2400" dirty="0" err="1">
                <a:solidFill>
                  <a:srgbClr val="000000"/>
                </a:solidFill>
                <a:latin typeface="Courier New" panose="02070309020205020404" pitchFamily="49" charset="0"/>
              </a:rPr>
              <a:t>updateShiftRegister</a:t>
            </a:r>
            <a:r>
              <a:rPr lang="en-US" sz="2400" b="1" dirty="0">
                <a:solidFill>
                  <a:srgbClr val="000080"/>
                </a:solidFill>
                <a:latin typeface="Courier New" panose="02070309020205020404" pitchFamily="49" charset="0"/>
              </a:rPr>
              <a:t>();</a:t>
            </a:r>
            <a:r>
              <a:rPr lang="en-US" sz="2400" dirty="0">
                <a:solidFill>
                  <a:srgbClr val="000000"/>
                </a:solidFill>
                <a:latin typeface="Courier New" panose="02070309020205020404" pitchFamily="49" charset="0"/>
              </a:rPr>
              <a:t> </a:t>
            </a:r>
          </a:p>
          <a:p>
            <a:pPr marL="0" indent="0">
              <a:buNone/>
            </a:pPr>
            <a:r>
              <a:rPr lang="en-US" sz="2400" dirty="0">
                <a:solidFill>
                  <a:srgbClr val="000000"/>
                </a:solidFill>
                <a:latin typeface="Courier New" panose="02070309020205020404" pitchFamily="49" charset="0"/>
              </a:rPr>
              <a:t>delay</a:t>
            </a:r>
            <a:r>
              <a:rPr lang="en-US" sz="2400" b="1" dirty="0">
                <a:solidFill>
                  <a:srgbClr val="000080"/>
                </a:solidFill>
                <a:latin typeface="Courier New" panose="02070309020205020404" pitchFamily="49" charset="0"/>
              </a:rPr>
              <a:t>(</a:t>
            </a:r>
            <a:r>
              <a:rPr lang="en-US" sz="2400" dirty="0">
                <a:solidFill>
                  <a:srgbClr val="FF8000"/>
                </a:solidFill>
                <a:latin typeface="Courier New" panose="02070309020205020404" pitchFamily="49" charset="0"/>
              </a:rPr>
              <a:t>500</a:t>
            </a:r>
            <a:r>
              <a:rPr lang="en-US" sz="2400" b="1" dirty="0">
                <a:solidFill>
                  <a:srgbClr val="000080"/>
                </a:solidFill>
                <a:latin typeface="Courier New" panose="02070309020205020404" pitchFamily="49" charset="0"/>
              </a:rPr>
              <a:t>);}}</a:t>
            </a:r>
            <a:r>
              <a:rPr lang="en-US" sz="2400" dirty="0">
                <a:solidFill>
                  <a:srgbClr val="000000"/>
                </a:solidFill>
                <a:latin typeface="Courier New" panose="02070309020205020404" pitchFamily="49" charset="0"/>
              </a:rPr>
              <a:t> </a:t>
            </a:r>
            <a:endParaRPr lang="en-US" sz="2400" dirty="0" smtClean="0">
              <a:solidFill>
                <a:srgbClr val="000000"/>
              </a:solidFill>
              <a:latin typeface="Courier New" panose="02070309020205020404" pitchFamily="49" charset="0"/>
            </a:endParaRPr>
          </a:p>
          <a:p>
            <a:pPr marL="0" indent="0">
              <a:buNone/>
            </a:pPr>
            <a:r>
              <a:rPr lang="el-GR" sz="2400" b="1" dirty="0" smtClean="0">
                <a:solidFill>
                  <a:srgbClr val="000000"/>
                </a:solidFill>
                <a:latin typeface="Courier New" panose="02070309020205020404" pitchFamily="49" charset="0"/>
              </a:rPr>
              <a:t>Εντολές που ανάβουν τα </a:t>
            </a:r>
            <a:r>
              <a:rPr lang="en-US" sz="2400" b="1" dirty="0" err="1" smtClean="0">
                <a:solidFill>
                  <a:srgbClr val="000000"/>
                </a:solidFill>
                <a:latin typeface="Courier New" panose="02070309020205020404" pitchFamily="49" charset="0"/>
              </a:rPr>
              <a:t>led’s</a:t>
            </a:r>
            <a:r>
              <a:rPr lang="en-US" sz="2400" b="1" dirty="0" smtClean="0">
                <a:solidFill>
                  <a:srgbClr val="000000"/>
                </a:solidFill>
                <a:latin typeface="Courier New" panose="02070309020205020404" pitchFamily="49" charset="0"/>
              </a:rPr>
              <a:t> </a:t>
            </a:r>
            <a:r>
              <a:rPr lang="el-GR" sz="2400" b="1" dirty="0" smtClean="0">
                <a:solidFill>
                  <a:srgbClr val="000000"/>
                </a:solidFill>
                <a:latin typeface="Courier New" panose="02070309020205020404" pitchFamily="49" charset="0"/>
              </a:rPr>
              <a:t>ένα </a:t>
            </a:r>
            <a:r>
              <a:rPr lang="el-GR" sz="2400" b="1" dirty="0" err="1" smtClean="0">
                <a:solidFill>
                  <a:srgbClr val="000000"/>
                </a:solidFill>
                <a:latin typeface="Courier New" panose="02070309020205020404" pitchFamily="49" charset="0"/>
              </a:rPr>
              <a:t>ένα</a:t>
            </a:r>
            <a:r>
              <a:rPr lang="el-GR" sz="2400" b="1" dirty="0" smtClean="0">
                <a:solidFill>
                  <a:srgbClr val="000000"/>
                </a:solidFill>
                <a:latin typeface="Courier New" panose="02070309020205020404" pitchFamily="49" charset="0"/>
              </a:rPr>
              <a:t>.</a:t>
            </a:r>
            <a:endParaRPr lang="en-US" sz="2400" b="1" dirty="0">
              <a:solidFill>
                <a:srgbClr val="000000"/>
              </a:solidFill>
              <a:latin typeface="Courier New" panose="02070309020205020404" pitchFamily="49" charset="0"/>
            </a:endParaRPr>
          </a:p>
          <a:p>
            <a:pPr>
              <a:buFont typeface="Wingdings" panose="05000000000000000000" pitchFamily="2" charset="2"/>
              <a:buChar char="q"/>
            </a:pPr>
            <a:endParaRPr lang="el-GR" dirty="0"/>
          </a:p>
        </p:txBody>
      </p:sp>
    </p:spTree>
    <p:extLst>
      <p:ext uri="{BB962C8B-B14F-4D97-AF65-F5344CB8AC3E}">
        <p14:creationId xmlns:p14="http://schemas.microsoft.com/office/powerpoint/2010/main" val="119686366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l-GR" dirty="0"/>
              <a:t>8</a:t>
            </a:r>
          </a:p>
        </p:txBody>
      </p:sp>
      <p:sp>
        <p:nvSpPr>
          <p:cNvPr id="3" name="Θέση περιεχομένου 2"/>
          <p:cNvSpPr>
            <a:spLocks noGrp="1"/>
          </p:cNvSpPr>
          <p:nvPr>
            <p:ph idx="1"/>
          </p:nvPr>
        </p:nvSpPr>
        <p:spPr>
          <a:xfrm>
            <a:off x="1097279" y="1906118"/>
            <a:ext cx="10695029" cy="4365285"/>
          </a:xfrm>
        </p:spPr>
        <p:txBody>
          <a:bodyPr>
            <a:normAutofit/>
          </a:bodyPr>
          <a:lstStyle/>
          <a:p>
            <a:r>
              <a:rPr lang="el-GR" sz="2800" dirty="0"/>
              <a:t>Να ανάβουν διαδοχικά μέσω του </a:t>
            </a:r>
            <a:r>
              <a:rPr lang="en-US" sz="2800" dirty="0"/>
              <a:t>shift register 8 </a:t>
            </a:r>
            <a:r>
              <a:rPr lang="en-US" sz="2800" dirty="0" err="1"/>
              <a:t>led’s</a:t>
            </a:r>
            <a:r>
              <a:rPr lang="el-GR" sz="2800" dirty="0"/>
              <a:t>. Ανά 500 </a:t>
            </a:r>
            <a:r>
              <a:rPr lang="en-US" sz="2800" dirty="0" err="1"/>
              <a:t>msec</a:t>
            </a:r>
            <a:r>
              <a:rPr lang="en-US" sz="2800" dirty="0"/>
              <a:t> </a:t>
            </a:r>
            <a:r>
              <a:rPr lang="el-GR" sz="2800" dirty="0"/>
              <a:t>να ανάβει ένα </a:t>
            </a:r>
            <a:r>
              <a:rPr lang="en-US" sz="2800" dirty="0"/>
              <a:t>led </a:t>
            </a:r>
            <a:r>
              <a:rPr lang="el-GR" sz="2800" dirty="0"/>
              <a:t>και όταν ανάψουν όλα να σβήσουν όλα και να ξαναρχίσουν να ανάβουν από την αρχή.</a:t>
            </a:r>
          </a:p>
          <a:p>
            <a:endParaRPr lang="el-GR" sz="2800" dirty="0"/>
          </a:p>
          <a:p>
            <a:r>
              <a:rPr lang="el-GR" sz="2800" dirty="0"/>
              <a:t>Υλικά</a:t>
            </a:r>
            <a:r>
              <a:rPr lang="el-GR" sz="2800" dirty="0" smtClean="0"/>
              <a:t>:</a:t>
            </a:r>
          </a:p>
          <a:p>
            <a:pPr>
              <a:buFont typeface="Wingdings" panose="05000000000000000000" pitchFamily="2" charset="2"/>
              <a:buChar char="Ø"/>
            </a:pPr>
            <a:r>
              <a:rPr lang="en-US" sz="2800" dirty="0"/>
              <a:t>74HC595 Shift Register </a:t>
            </a:r>
            <a:endParaRPr lang="el-GR" sz="2800" dirty="0" smtClean="0"/>
          </a:p>
          <a:p>
            <a:pPr>
              <a:buFont typeface="Wingdings" panose="05000000000000000000" pitchFamily="2" charset="2"/>
              <a:buChar char="Ø"/>
            </a:pPr>
            <a:r>
              <a:rPr lang="el-GR" sz="2800" dirty="0" smtClean="0"/>
              <a:t>8 Αντιστάσεις 220 </a:t>
            </a:r>
            <a:r>
              <a:rPr lang="en-US" sz="2800" dirty="0" smtClean="0"/>
              <a:t>ohm</a:t>
            </a:r>
          </a:p>
          <a:p>
            <a:pPr>
              <a:buFont typeface="Wingdings" panose="05000000000000000000" pitchFamily="2" charset="2"/>
              <a:buChar char="Ø"/>
            </a:pPr>
            <a:r>
              <a:rPr lang="el-GR" sz="2800" dirty="0" smtClean="0"/>
              <a:t>8 </a:t>
            </a:r>
            <a:r>
              <a:rPr lang="en-US" sz="2800" dirty="0" err="1" smtClean="0"/>
              <a:t>led’s</a:t>
            </a:r>
            <a:endParaRPr lang="el-GR" sz="2800" dirty="0" smtClean="0"/>
          </a:p>
          <a:p>
            <a:pPr>
              <a:buFont typeface="Wingdings" panose="05000000000000000000" pitchFamily="2" charset="2"/>
              <a:buChar char="Ø"/>
            </a:pPr>
            <a:endParaRPr lang="el-GR" sz="2400" dirty="0"/>
          </a:p>
          <a:p>
            <a:endParaRPr lang="el-GR" dirty="0"/>
          </a:p>
        </p:txBody>
      </p:sp>
    </p:spTree>
    <p:extLst>
      <p:ext uri="{BB962C8B-B14F-4D97-AF65-F5344CB8AC3E}">
        <p14:creationId xmlns:p14="http://schemas.microsoft.com/office/powerpoint/2010/main" val="854109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a:t>Βασικές εντολές</a:t>
            </a:r>
          </a:p>
        </p:txBody>
      </p:sp>
      <p:sp>
        <p:nvSpPr>
          <p:cNvPr id="3" name="Θέση περιεχομένου 2"/>
          <p:cNvSpPr>
            <a:spLocks noGrp="1"/>
          </p:cNvSpPr>
          <p:nvPr>
            <p:ph idx="1"/>
          </p:nvPr>
        </p:nvSpPr>
        <p:spPr>
          <a:xfrm>
            <a:off x="1097280" y="1871613"/>
            <a:ext cx="10962448" cy="4425670"/>
          </a:xfrm>
        </p:spPr>
        <p:txBody>
          <a:bodyPr>
            <a:normAutofit/>
          </a:bodyPr>
          <a:lstStyle/>
          <a:p>
            <a:pPr>
              <a:buFont typeface="Wingdings" panose="05000000000000000000" pitchFamily="2" charset="2"/>
              <a:buChar char="q"/>
            </a:pPr>
            <a:r>
              <a:rPr lang="en-US" sz="2400" b="1" dirty="0"/>
              <a:t>char </a:t>
            </a:r>
            <a:r>
              <a:rPr lang="en-US" sz="2400" b="1" dirty="0" err="1"/>
              <a:t>waitForKey</a:t>
            </a:r>
            <a:r>
              <a:rPr lang="en-US" sz="2400" b="1" dirty="0" smtClean="0"/>
              <a:t>()</a:t>
            </a:r>
            <a:r>
              <a:rPr lang="el-GR" sz="2400" b="1" dirty="0" smtClean="0"/>
              <a:t>;</a:t>
            </a:r>
          </a:p>
          <a:p>
            <a:pPr marL="0" indent="0">
              <a:buNone/>
            </a:pPr>
            <a:r>
              <a:rPr lang="el-GR" sz="2400" dirty="0" smtClean="0"/>
              <a:t>Σταματάει το πρόγραμμα μέχρι να πατηθεί ένα κουμπί.</a:t>
            </a:r>
            <a:endParaRPr lang="en-US" sz="2400" dirty="0"/>
          </a:p>
          <a:p>
            <a:pPr>
              <a:buFont typeface="Wingdings" panose="05000000000000000000" pitchFamily="2" charset="2"/>
              <a:buChar char="q"/>
            </a:pPr>
            <a:r>
              <a:rPr lang="en-US" sz="2400" b="1" dirty="0" err="1"/>
              <a:t>KeyState</a:t>
            </a:r>
            <a:r>
              <a:rPr lang="en-US" sz="2400" b="1" dirty="0"/>
              <a:t> </a:t>
            </a:r>
            <a:r>
              <a:rPr lang="en-US" sz="2400" b="1" dirty="0" err="1" smtClean="0"/>
              <a:t>getState</a:t>
            </a:r>
            <a:r>
              <a:rPr lang="en-US" sz="2400" b="1" dirty="0" smtClean="0"/>
              <a:t>(</a:t>
            </a:r>
            <a:r>
              <a:rPr lang="en-US" sz="2400" b="1" dirty="0"/>
              <a:t>Key</a:t>
            </a:r>
            <a:r>
              <a:rPr lang="en-US" sz="2400" b="1" dirty="0" smtClean="0"/>
              <a:t>) </a:t>
            </a:r>
            <a:r>
              <a:rPr lang="el-GR" sz="2400" b="1" dirty="0"/>
              <a:t>;</a:t>
            </a:r>
            <a:endParaRPr lang="el-GR" sz="2400" b="1" dirty="0" smtClean="0"/>
          </a:p>
          <a:p>
            <a:pPr marL="0" indent="0">
              <a:buNone/>
            </a:pPr>
            <a:r>
              <a:rPr lang="el-GR" sz="2400" dirty="0" smtClean="0"/>
              <a:t>Επιστρέφει την κατάσταση του κουμπιού </a:t>
            </a:r>
            <a:r>
              <a:rPr lang="en-US" sz="2400" dirty="0" smtClean="0"/>
              <a:t>key. </a:t>
            </a:r>
            <a:r>
              <a:rPr lang="el-GR" sz="2400" dirty="0" smtClean="0"/>
              <a:t>ΟΙ 4 καταστάσεις είναι</a:t>
            </a:r>
            <a:r>
              <a:rPr lang="en-US" sz="2400" dirty="0" smtClean="0"/>
              <a:t> </a:t>
            </a:r>
            <a:r>
              <a:rPr lang="en-US" sz="2400" dirty="0"/>
              <a:t>IDLE, PRESSED, RELEASED and HOLD.</a:t>
            </a:r>
          </a:p>
          <a:p>
            <a:pPr>
              <a:buFont typeface="Wingdings" panose="05000000000000000000" pitchFamily="2" charset="2"/>
              <a:buChar char="q"/>
            </a:pPr>
            <a:r>
              <a:rPr lang="en-US" sz="2400" b="1" dirty="0" err="1"/>
              <a:t>boolean</a:t>
            </a:r>
            <a:r>
              <a:rPr lang="en-US" sz="2400" b="1" dirty="0"/>
              <a:t> </a:t>
            </a:r>
            <a:r>
              <a:rPr lang="en-US" sz="2400" b="1" dirty="0" err="1" smtClean="0"/>
              <a:t>keyStateChanged</a:t>
            </a:r>
            <a:r>
              <a:rPr lang="en-US" sz="2400" b="1" dirty="0" smtClean="0"/>
              <a:t>(</a:t>
            </a:r>
            <a:r>
              <a:rPr lang="en-US" sz="2400" b="1" dirty="0"/>
              <a:t>key</a:t>
            </a:r>
            <a:r>
              <a:rPr lang="en-US" sz="2400" b="1" dirty="0" smtClean="0"/>
              <a:t>)</a:t>
            </a:r>
            <a:r>
              <a:rPr lang="el-GR" sz="2400" b="1" dirty="0" smtClean="0"/>
              <a:t>;</a:t>
            </a:r>
          </a:p>
          <a:p>
            <a:pPr marL="0" indent="0">
              <a:buNone/>
            </a:pPr>
            <a:r>
              <a:rPr lang="el-GR" sz="2400" dirty="0" smtClean="0"/>
              <a:t>Αναγνωρίζει πότε το κουμπί</a:t>
            </a:r>
            <a:r>
              <a:rPr lang="en-US" sz="2400" dirty="0" smtClean="0"/>
              <a:t> key </a:t>
            </a:r>
            <a:r>
              <a:rPr lang="el-GR" sz="2400" dirty="0" smtClean="0"/>
              <a:t>αλλάζει κατάσταση.</a:t>
            </a:r>
            <a:endParaRPr lang="en-US" sz="2400" dirty="0"/>
          </a:p>
        </p:txBody>
      </p:sp>
    </p:spTree>
    <p:extLst>
      <p:ext uri="{BB962C8B-B14F-4D97-AF65-F5344CB8AC3E}">
        <p14:creationId xmlns:p14="http://schemas.microsoft.com/office/powerpoint/2010/main" val="121144268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l-GR" dirty="0" smtClean="0"/>
              <a:t>8</a:t>
            </a:r>
            <a:endParaRPr lang="el-GR" dirty="0"/>
          </a:p>
        </p:txBody>
      </p:sp>
      <p:pic>
        <p:nvPicPr>
          <p:cNvPr id="3" name="Εικόνα 2"/>
          <p:cNvPicPr>
            <a:picLocks noChangeAspect="1"/>
          </p:cNvPicPr>
          <p:nvPr/>
        </p:nvPicPr>
        <p:blipFill>
          <a:blip r:embed="rId2"/>
          <a:stretch>
            <a:fillRect/>
          </a:stretch>
        </p:blipFill>
        <p:spPr>
          <a:xfrm>
            <a:off x="822654" y="1897966"/>
            <a:ext cx="10607652" cy="4427442"/>
          </a:xfrm>
          <a:prstGeom prst="rect">
            <a:avLst/>
          </a:prstGeom>
        </p:spPr>
      </p:pic>
      <p:pic>
        <p:nvPicPr>
          <p:cNvPr id="4" name="Εικόνα 3"/>
          <p:cNvPicPr>
            <a:picLocks noChangeAspect="1"/>
          </p:cNvPicPr>
          <p:nvPr/>
        </p:nvPicPr>
        <p:blipFill>
          <a:blip r:embed="rId3"/>
          <a:stretch>
            <a:fillRect/>
          </a:stretch>
        </p:blipFill>
        <p:spPr>
          <a:xfrm>
            <a:off x="822654" y="1897966"/>
            <a:ext cx="2343150" cy="857250"/>
          </a:xfrm>
          <a:prstGeom prst="rect">
            <a:avLst/>
          </a:prstGeom>
        </p:spPr>
      </p:pic>
    </p:spTree>
    <p:extLst>
      <p:ext uri="{BB962C8B-B14F-4D97-AF65-F5344CB8AC3E}">
        <p14:creationId xmlns:p14="http://schemas.microsoft.com/office/powerpoint/2010/main" val="88972040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l-GR" dirty="0"/>
              <a:t>8</a:t>
            </a:r>
          </a:p>
        </p:txBody>
      </p:sp>
      <p:sp>
        <p:nvSpPr>
          <p:cNvPr id="3" name="Θέση περιεχομένου 2"/>
          <p:cNvSpPr>
            <a:spLocks noGrp="1"/>
          </p:cNvSpPr>
          <p:nvPr>
            <p:ph idx="1"/>
          </p:nvPr>
        </p:nvSpPr>
        <p:spPr>
          <a:xfrm>
            <a:off x="1097280" y="1845734"/>
            <a:ext cx="10988328" cy="4503308"/>
          </a:xfrm>
        </p:spPr>
        <p:txBody>
          <a:bodyPr numCol="2">
            <a:normAutofit lnSpcReduction="10000"/>
          </a:bodyPr>
          <a:lstStyle/>
          <a:p>
            <a:pPr marL="0" indent="0">
              <a:buNone/>
            </a:pPr>
            <a:r>
              <a:rPr lang="en-US" dirty="0" err="1">
                <a:solidFill>
                  <a:srgbClr val="8000FF"/>
                </a:solidFill>
                <a:latin typeface="Courier New" panose="02070309020205020404" pitchFamily="49" charset="0"/>
              </a:rPr>
              <a:t>int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latchPin</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5</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a:solidFill>
                <a:srgbClr val="008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clockPin</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6</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a:solidFill>
                <a:srgbClr val="008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dataPin</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byte </a:t>
            </a:r>
            <a:r>
              <a:rPr lang="en-US" dirty="0" err="1">
                <a:solidFill>
                  <a:srgbClr val="000000"/>
                </a:solidFill>
                <a:latin typeface="Courier New" panose="02070309020205020404" pitchFamily="49" charset="0"/>
              </a:rPr>
              <a:t>leds</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setup</a:t>
            </a:r>
            <a:r>
              <a:rPr lang="en-US" b="1" dirty="0" smtClean="0">
                <a:solidFill>
                  <a:srgbClr val="000080"/>
                </a:solidFill>
                <a:latin typeface="Courier New" panose="02070309020205020404" pitchFamily="49" charset="0"/>
              </a:rPr>
              <a:t>(){</a:t>
            </a:r>
          </a:p>
          <a:p>
            <a:pPr marL="0" indent="0">
              <a:buNone/>
            </a:pPr>
            <a:r>
              <a:rPr lang="en-US" dirty="0" err="1"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latchPin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OUTPUT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pinMode</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dataPin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OUTPUT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pinMode</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clockPin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OUTPUT</a:t>
            </a:r>
            <a:r>
              <a:rPr lang="en-US" b="1" dirty="0" smtClean="0">
                <a:solidFill>
                  <a:srgbClr val="000080"/>
                </a:solidFill>
                <a:latin typeface="Courier New" panose="02070309020205020404" pitchFamily="49" charset="0"/>
              </a:rPr>
              <a:t>);}</a:t>
            </a:r>
            <a:r>
              <a:rPr lang="en-US" dirty="0">
                <a:solidFill>
                  <a:srgbClr val="8000FF"/>
                </a:solidFill>
                <a:latin typeface="Courier New" panose="02070309020205020404" pitchFamily="49" charset="0"/>
              </a:rPr>
              <a:t> </a:t>
            </a:r>
            <a:endParaRPr lang="en-US" dirty="0" smtClean="0">
              <a:solidFill>
                <a:srgbClr val="8000FF"/>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loop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leds</a:t>
            </a:r>
            <a:r>
              <a:rPr lang="en-US" dirty="0" smtClean="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//Initially </a:t>
            </a:r>
            <a:r>
              <a:rPr lang="en-US" dirty="0">
                <a:solidFill>
                  <a:srgbClr val="008000"/>
                </a:solidFill>
                <a:latin typeface="Courier New" panose="02070309020205020404" pitchFamily="49" charset="0"/>
              </a:rPr>
              <a:t>turns all the LEDs </a:t>
            </a:r>
            <a:r>
              <a:rPr lang="en-US" dirty="0" smtClean="0">
                <a:solidFill>
                  <a:srgbClr val="008000"/>
                </a:solidFill>
                <a:latin typeface="Courier New" panose="02070309020205020404" pitchFamily="49" charset="0"/>
              </a:rPr>
              <a:t>off</a:t>
            </a:r>
          </a:p>
          <a:p>
            <a:pPr marL="0" indent="0">
              <a:buNone/>
            </a:pPr>
            <a:r>
              <a:rPr lang="en-US" dirty="0" err="1" smtClean="0">
                <a:solidFill>
                  <a:srgbClr val="000000"/>
                </a:solidFill>
                <a:latin typeface="Courier New" panose="02070309020205020404" pitchFamily="49" charset="0"/>
              </a:rPr>
              <a:t>updateShiftRegister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500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for</a:t>
            </a:r>
            <a:r>
              <a:rPr lang="en-US" dirty="0" smtClean="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err="1">
                <a:solidFill>
                  <a:srgbClr val="8000FF"/>
                </a:solidFill>
                <a:latin typeface="Courier New" panose="02070309020205020404" pitchFamily="49" charset="0"/>
              </a:rPr>
              <a:t>int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&lt;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8</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Turn all the LEDs ON one by one. </a:t>
            </a:r>
            <a:r>
              <a:rPr lang="en-US" dirty="0" err="1" smtClean="0">
                <a:solidFill>
                  <a:srgbClr val="000000"/>
                </a:solidFill>
                <a:latin typeface="Courier New" panose="02070309020205020404" pitchFamily="49" charset="0"/>
              </a:rPr>
              <a:t>bitSet</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leds</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smtClean="0">
                <a:solidFill>
                  <a:srgbClr val="000000"/>
                </a:solidFill>
                <a:latin typeface="Courier New" panose="02070309020205020404" pitchFamily="49" charset="0"/>
              </a:rPr>
              <a:t>updateShiftRegister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500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a:solidFill>
                  <a:srgbClr val="8000FF"/>
                </a:solidFill>
                <a:latin typeface="Courier New" panose="02070309020205020404" pitchFamily="49" charset="0"/>
              </a:rPr>
              <a:t>v</a:t>
            </a:r>
            <a:r>
              <a:rPr lang="en-US" dirty="0" smtClean="0">
                <a:solidFill>
                  <a:srgbClr val="8000FF"/>
                </a:solidFill>
                <a:latin typeface="Courier New" panose="02070309020205020404" pitchFamily="49" charset="0"/>
              </a:rPr>
              <a:t>oid</a:t>
            </a:r>
            <a:r>
              <a:rPr lang="en-US" dirty="0" smtClean="0">
                <a:solidFill>
                  <a:srgbClr val="000000"/>
                </a:solidFill>
                <a:latin typeface="Courier New" panose="02070309020205020404" pitchFamily="49" charset="0"/>
              </a:rPr>
              <a:t> </a:t>
            </a:r>
            <a:r>
              <a:rPr lang="en-US" dirty="0" err="1" smtClean="0">
                <a:solidFill>
                  <a:srgbClr val="000000"/>
                </a:solidFill>
                <a:latin typeface="Courier New" panose="02070309020205020404" pitchFamily="49" charset="0"/>
              </a:rPr>
              <a:t>updateShiftRegister</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latchPin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shiftOut</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dataPin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clockPin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LSBFIRST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leds</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latchPin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HIGH</a:t>
            </a:r>
            <a:r>
              <a:rPr lang="en-US" b="1" dirty="0" smtClean="0">
                <a:solidFill>
                  <a:srgbClr val="000080"/>
                </a:solidFill>
                <a:latin typeface="Courier New" panose="02070309020205020404" pitchFamily="49" charset="0"/>
              </a:rPr>
              <a:t>);}</a:t>
            </a:r>
            <a:endParaRPr lang="el-GR" dirty="0"/>
          </a:p>
          <a:p>
            <a:pPr marL="0" indent="0">
              <a:buNone/>
            </a:pPr>
            <a:endParaRPr lang="el-GR" dirty="0"/>
          </a:p>
        </p:txBody>
      </p:sp>
    </p:spTree>
    <p:extLst>
      <p:ext uri="{BB962C8B-B14F-4D97-AF65-F5344CB8AC3E}">
        <p14:creationId xmlns:p14="http://schemas.microsoft.com/office/powerpoint/2010/main" val="12064308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smtClean="0"/>
              <a:t>Optocoupler(</a:t>
            </a:r>
            <a:r>
              <a:rPr lang="el-GR" dirty="0" smtClean="0"/>
              <a:t>Οπτοσυζεύκτης</a:t>
            </a:r>
            <a:r>
              <a:rPr lang="en-US" dirty="0" smtClean="0"/>
              <a:t>)</a:t>
            </a:r>
            <a:endParaRPr lang="el-GR" dirty="0"/>
          </a:p>
        </p:txBody>
      </p:sp>
      <p:pic>
        <p:nvPicPr>
          <p:cNvPr id="3" name="Εικόνα 2"/>
          <p:cNvPicPr>
            <a:picLocks noChangeAspect="1"/>
          </p:cNvPicPr>
          <p:nvPr/>
        </p:nvPicPr>
        <p:blipFill>
          <a:blip r:embed="rId2"/>
          <a:stretch>
            <a:fillRect/>
          </a:stretch>
        </p:blipFill>
        <p:spPr>
          <a:xfrm>
            <a:off x="5736566" y="1976192"/>
            <a:ext cx="6342140" cy="4249024"/>
          </a:xfrm>
          <a:prstGeom prst="rect">
            <a:avLst/>
          </a:prstGeom>
        </p:spPr>
      </p:pic>
      <p:sp>
        <p:nvSpPr>
          <p:cNvPr id="4" name="TextBox 3"/>
          <p:cNvSpPr txBox="1"/>
          <p:nvPr/>
        </p:nvSpPr>
        <p:spPr>
          <a:xfrm>
            <a:off x="1278435" y="2761876"/>
            <a:ext cx="4848045" cy="2677656"/>
          </a:xfrm>
          <a:prstGeom prst="rect">
            <a:avLst/>
          </a:prstGeom>
          <a:noFill/>
        </p:spPr>
        <p:txBody>
          <a:bodyPr wrap="square" rtlCol="0">
            <a:spAutoFit/>
          </a:bodyPr>
          <a:lstStyle/>
          <a:p>
            <a:r>
              <a:rPr lang="el-GR" sz="2800" dirty="0"/>
              <a:t>Το Optocoupler, είναι ένα ηλεκτρονικό εξάρτημα που διασυνδέει δύο ξεχωριστά ηλεκτρικά κυκλώματα μέσω μιας οπτικής διεπαφής ευαίσθητης στο φως</a:t>
            </a:r>
            <a:r>
              <a:rPr lang="el-GR" sz="2800" dirty="0" smtClean="0"/>
              <a:t>.</a:t>
            </a:r>
            <a:endParaRPr lang="el-GR" sz="2800" dirty="0"/>
          </a:p>
        </p:txBody>
      </p:sp>
    </p:spTree>
    <p:extLst>
      <p:ext uri="{BB962C8B-B14F-4D97-AF65-F5344CB8AC3E}">
        <p14:creationId xmlns:p14="http://schemas.microsoft.com/office/powerpoint/2010/main" val="372707087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Optocoupler</a:t>
            </a:r>
            <a:endParaRPr lang="el-GR" dirty="0"/>
          </a:p>
        </p:txBody>
      </p:sp>
      <p:pic>
        <p:nvPicPr>
          <p:cNvPr id="4" name="Εικόνα 3"/>
          <p:cNvPicPr>
            <a:picLocks noChangeAspect="1"/>
          </p:cNvPicPr>
          <p:nvPr/>
        </p:nvPicPr>
        <p:blipFill>
          <a:blip r:embed="rId2"/>
          <a:stretch>
            <a:fillRect/>
          </a:stretch>
        </p:blipFill>
        <p:spPr>
          <a:xfrm>
            <a:off x="86132" y="2122098"/>
            <a:ext cx="6168020" cy="3309309"/>
          </a:xfrm>
          <a:prstGeom prst="rect">
            <a:avLst/>
          </a:prstGeom>
        </p:spPr>
      </p:pic>
      <p:sp>
        <p:nvSpPr>
          <p:cNvPr id="3" name="TextBox 2"/>
          <p:cNvSpPr txBox="1"/>
          <p:nvPr/>
        </p:nvSpPr>
        <p:spPr>
          <a:xfrm>
            <a:off x="6126480" y="1737360"/>
            <a:ext cx="5937848" cy="4401205"/>
          </a:xfrm>
          <a:prstGeom prst="rect">
            <a:avLst/>
          </a:prstGeom>
          <a:noFill/>
        </p:spPr>
        <p:txBody>
          <a:bodyPr wrap="square" rtlCol="0">
            <a:spAutoFit/>
          </a:bodyPr>
          <a:lstStyle/>
          <a:p>
            <a:r>
              <a:rPr lang="el-GR" sz="2800" dirty="0"/>
              <a:t>Υπάρχει μια δίοδος εκπομπής </a:t>
            </a:r>
            <a:r>
              <a:rPr lang="el-GR" sz="2800" dirty="0" smtClean="0"/>
              <a:t>φωτός(</a:t>
            </a:r>
            <a:r>
              <a:rPr lang="el-GR" sz="2800" dirty="0" err="1" smtClean="0"/>
              <a:t>φωτοδίοδος</a:t>
            </a:r>
            <a:r>
              <a:rPr lang="el-GR" sz="2800" dirty="0" smtClean="0"/>
              <a:t>) και ένα </a:t>
            </a:r>
            <a:r>
              <a:rPr lang="el-GR" sz="2800" dirty="0"/>
              <a:t>φωτοτρανζίστορ εντός των </a:t>
            </a:r>
            <a:r>
              <a:rPr lang="en-US" sz="2800" dirty="0" smtClean="0"/>
              <a:t>optocoupler</a:t>
            </a:r>
            <a:r>
              <a:rPr lang="el-GR" sz="2800" dirty="0" smtClean="0"/>
              <a:t> </a:t>
            </a:r>
            <a:r>
              <a:rPr lang="el-GR" sz="2800" dirty="0"/>
              <a:t>και </a:t>
            </a:r>
            <a:r>
              <a:rPr lang="el-GR" sz="2800" dirty="0" smtClean="0"/>
              <a:t>τα </a:t>
            </a:r>
            <a:r>
              <a:rPr lang="el-GR" sz="2800" dirty="0"/>
              <a:t>δύο είναι </a:t>
            </a:r>
            <a:r>
              <a:rPr lang="el-GR" sz="2800" dirty="0" smtClean="0"/>
              <a:t>απομονωμένα από </a:t>
            </a:r>
            <a:r>
              <a:rPr lang="el-GR" sz="2800" dirty="0"/>
              <a:t>το εξωτερικό περιβάλλον του </a:t>
            </a:r>
            <a:r>
              <a:rPr lang="en-US" sz="2800" dirty="0" smtClean="0"/>
              <a:t>optocoupler</a:t>
            </a:r>
            <a:r>
              <a:rPr lang="el-GR" sz="2800" dirty="0" smtClean="0"/>
              <a:t>. </a:t>
            </a:r>
            <a:r>
              <a:rPr lang="el-GR" sz="2800" dirty="0"/>
              <a:t>Αυτό σημαίνει ότι </a:t>
            </a:r>
            <a:r>
              <a:rPr lang="el-GR" sz="2800" dirty="0" smtClean="0"/>
              <a:t> το εσωτερικό φωτοτρανζίστορ </a:t>
            </a:r>
            <a:r>
              <a:rPr lang="el-GR" sz="2800" dirty="0"/>
              <a:t>μπορεί να λάβει μόνο φως που εκπέμπεται από την </a:t>
            </a:r>
            <a:r>
              <a:rPr lang="el-GR" sz="2800" dirty="0" smtClean="0"/>
              <a:t>φωτοδίοδο και </a:t>
            </a:r>
            <a:r>
              <a:rPr lang="el-GR" sz="2800" dirty="0"/>
              <a:t>διεγείρεται από </a:t>
            </a:r>
            <a:r>
              <a:rPr lang="el-GR" sz="2800" dirty="0" smtClean="0"/>
              <a:t>αυτό το φως. Έτσι </a:t>
            </a:r>
            <a:r>
              <a:rPr lang="el-GR" sz="2800" dirty="0"/>
              <a:t>μπορεί να περάσει </a:t>
            </a:r>
            <a:r>
              <a:rPr lang="el-GR" sz="2800" dirty="0" smtClean="0"/>
              <a:t>ρεύμα.</a:t>
            </a:r>
            <a:endParaRPr lang="el-GR" sz="2800" dirty="0"/>
          </a:p>
        </p:txBody>
      </p:sp>
    </p:spTree>
    <p:extLst>
      <p:ext uri="{BB962C8B-B14F-4D97-AF65-F5344CB8AC3E}">
        <p14:creationId xmlns:p14="http://schemas.microsoft.com/office/powerpoint/2010/main" val="149562846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Optocoupler</a:t>
            </a:r>
            <a:endParaRPr lang="el-GR" dirty="0"/>
          </a:p>
        </p:txBody>
      </p:sp>
      <p:sp>
        <p:nvSpPr>
          <p:cNvPr id="3" name="TextBox 2"/>
          <p:cNvSpPr txBox="1"/>
          <p:nvPr/>
        </p:nvSpPr>
        <p:spPr>
          <a:xfrm>
            <a:off x="1097280" y="1737360"/>
            <a:ext cx="5872863" cy="4401205"/>
          </a:xfrm>
          <a:prstGeom prst="rect">
            <a:avLst/>
          </a:prstGeom>
          <a:noFill/>
        </p:spPr>
        <p:txBody>
          <a:bodyPr wrap="square" rtlCol="0">
            <a:spAutoFit/>
          </a:bodyPr>
          <a:lstStyle/>
          <a:p>
            <a:r>
              <a:rPr lang="el-GR" sz="2800" dirty="0" smtClean="0"/>
              <a:t>Χρησιμοποιούνται </a:t>
            </a:r>
            <a:r>
              <a:rPr lang="el-GR" sz="2800" dirty="0"/>
              <a:t>οπτοζεύκτες όπου δύο κυκλώματα πρέπει να διαχωριστούν και να απομονωθούν. Για παράδειγμα, όταν θέλουμε το κύκλωμα ελέγχου </a:t>
            </a:r>
            <a:r>
              <a:rPr lang="el-GR" sz="2800" dirty="0" smtClean="0"/>
              <a:t>(επεξεργαστές</a:t>
            </a:r>
            <a:r>
              <a:rPr lang="el-GR" sz="2800" dirty="0"/>
              <a:t>) να είναι ξεχωριστό από το κύκλωμα ισχύος </a:t>
            </a:r>
            <a:r>
              <a:rPr lang="el-GR" sz="2800" dirty="0" smtClean="0"/>
              <a:t>(ρελέ</a:t>
            </a:r>
            <a:r>
              <a:rPr lang="el-GR" sz="2800" dirty="0"/>
              <a:t>, </a:t>
            </a:r>
            <a:r>
              <a:rPr lang="el-GR" sz="2800" dirty="0" smtClean="0"/>
              <a:t>κινητήρες) </a:t>
            </a:r>
            <a:r>
              <a:rPr lang="el-GR" sz="2800" dirty="0"/>
              <a:t>χρησιμοποιούμε </a:t>
            </a:r>
            <a:r>
              <a:rPr lang="el-GR" sz="2800" dirty="0" err="1" smtClean="0"/>
              <a:t>οπτοζεύκτη</a:t>
            </a:r>
            <a:r>
              <a:rPr lang="el-GR" sz="2800" dirty="0" smtClean="0"/>
              <a:t> </a:t>
            </a:r>
            <a:r>
              <a:rPr lang="el-GR" sz="2800" dirty="0"/>
              <a:t>για να αφαιρέσουμε τον θόρυβο κυκλώματος ισχύος στο κύκλωμα ελέγχου.</a:t>
            </a:r>
          </a:p>
        </p:txBody>
      </p:sp>
      <p:pic>
        <p:nvPicPr>
          <p:cNvPr id="4" name="Εικόνα 3"/>
          <p:cNvPicPr>
            <a:picLocks noChangeAspect="1"/>
          </p:cNvPicPr>
          <p:nvPr/>
        </p:nvPicPr>
        <p:blipFill>
          <a:blip r:embed="rId2"/>
          <a:stretch>
            <a:fillRect/>
          </a:stretch>
        </p:blipFill>
        <p:spPr>
          <a:xfrm>
            <a:off x="7272068" y="1952682"/>
            <a:ext cx="4130975" cy="4046092"/>
          </a:xfrm>
          <a:prstGeom prst="rect">
            <a:avLst/>
          </a:prstGeom>
        </p:spPr>
      </p:pic>
    </p:spTree>
    <p:extLst>
      <p:ext uri="{BB962C8B-B14F-4D97-AF65-F5344CB8AC3E}">
        <p14:creationId xmlns:p14="http://schemas.microsoft.com/office/powerpoint/2010/main" val="109205425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Optocoupler</a:t>
            </a:r>
            <a:endParaRPr lang="el-GR" dirty="0"/>
          </a:p>
        </p:txBody>
      </p:sp>
      <p:sp>
        <p:nvSpPr>
          <p:cNvPr id="3" name="TextBox 2"/>
          <p:cNvSpPr txBox="1"/>
          <p:nvPr/>
        </p:nvSpPr>
        <p:spPr>
          <a:xfrm>
            <a:off x="5874588" y="2033225"/>
            <a:ext cx="5751222" cy="3970318"/>
          </a:xfrm>
          <a:prstGeom prst="rect">
            <a:avLst/>
          </a:prstGeom>
          <a:noFill/>
        </p:spPr>
        <p:txBody>
          <a:bodyPr wrap="square" rtlCol="0">
            <a:spAutoFit/>
          </a:bodyPr>
          <a:lstStyle/>
          <a:p>
            <a:r>
              <a:rPr lang="el-GR" sz="2800" dirty="0"/>
              <a:t>Τα Optocouplers έχουν χαμηλό ρεύμα εξόδου. </a:t>
            </a:r>
            <a:endParaRPr lang="el-GR" sz="2800" dirty="0" smtClean="0"/>
          </a:p>
          <a:p>
            <a:r>
              <a:rPr lang="el-GR" sz="2800" dirty="0" smtClean="0"/>
              <a:t>Ως </a:t>
            </a:r>
            <a:r>
              <a:rPr lang="el-GR" sz="2800" dirty="0"/>
              <a:t>αποτέλεσμα, δεν </a:t>
            </a:r>
            <a:r>
              <a:rPr lang="el-GR" sz="2800" dirty="0" smtClean="0"/>
              <a:t>μπορούμε </a:t>
            </a:r>
            <a:r>
              <a:rPr lang="el-GR" sz="2800" dirty="0"/>
              <a:t>να </a:t>
            </a:r>
            <a:r>
              <a:rPr lang="el-GR" sz="2800" dirty="0" smtClean="0"/>
              <a:t>συνδέσουμε </a:t>
            </a:r>
            <a:r>
              <a:rPr lang="el-GR" sz="2800" dirty="0"/>
              <a:t>εξαρτήματα υψηλού ρεύματος (όπως κινητήρες κ.λπ.) στην έξοδο του </a:t>
            </a:r>
            <a:r>
              <a:rPr lang="el-GR" sz="2800" dirty="0" smtClean="0"/>
              <a:t>οπτοσυζεύκτη</a:t>
            </a:r>
            <a:r>
              <a:rPr lang="el-GR" sz="2800" dirty="0"/>
              <a:t>. Πρέπει να </a:t>
            </a:r>
            <a:r>
              <a:rPr lang="el-GR" sz="2800" dirty="0" smtClean="0"/>
              <a:t>χρησιμοποιήσουμε  </a:t>
            </a:r>
            <a:r>
              <a:rPr lang="el-GR" sz="2800" dirty="0"/>
              <a:t>ένα τρανζίστορ για την παροχή ρεύματος σε τέτοιες περιπτώσεις.</a:t>
            </a:r>
          </a:p>
        </p:txBody>
      </p:sp>
      <p:pic>
        <p:nvPicPr>
          <p:cNvPr id="4" name="Εικόνα 3"/>
          <p:cNvPicPr>
            <a:picLocks noChangeAspect="1"/>
          </p:cNvPicPr>
          <p:nvPr/>
        </p:nvPicPr>
        <p:blipFill>
          <a:blip r:embed="rId2"/>
          <a:stretch>
            <a:fillRect/>
          </a:stretch>
        </p:blipFill>
        <p:spPr>
          <a:xfrm>
            <a:off x="622270" y="2248882"/>
            <a:ext cx="5097044" cy="3969893"/>
          </a:xfrm>
          <a:prstGeom prst="rect">
            <a:avLst/>
          </a:prstGeom>
        </p:spPr>
      </p:pic>
    </p:spTree>
    <p:extLst>
      <p:ext uri="{BB962C8B-B14F-4D97-AF65-F5344CB8AC3E}">
        <p14:creationId xmlns:p14="http://schemas.microsoft.com/office/powerpoint/2010/main" val="174054792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Optocoupler</a:t>
            </a:r>
            <a:endParaRPr lang="el-GR" dirty="0"/>
          </a:p>
        </p:txBody>
      </p:sp>
      <p:pic>
        <p:nvPicPr>
          <p:cNvPr id="3" name="Εικόνα 2"/>
          <p:cNvPicPr>
            <a:picLocks noChangeAspect="1"/>
          </p:cNvPicPr>
          <p:nvPr/>
        </p:nvPicPr>
        <p:blipFill>
          <a:blip r:embed="rId2"/>
          <a:stretch>
            <a:fillRect/>
          </a:stretch>
        </p:blipFill>
        <p:spPr>
          <a:xfrm>
            <a:off x="506730" y="2145820"/>
            <a:ext cx="6667500" cy="3800475"/>
          </a:xfrm>
          <a:prstGeom prst="rect">
            <a:avLst/>
          </a:prstGeom>
        </p:spPr>
      </p:pic>
      <p:pic>
        <p:nvPicPr>
          <p:cNvPr id="5" name="Εικόνα 4"/>
          <p:cNvPicPr>
            <a:picLocks noChangeAspect="1"/>
          </p:cNvPicPr>
          <p:nvPr/>
        </p:nvPicPr>
        <p:blipFill>
          <a:blip r:embed="rId3"/>
          <a:stretch>
            <a:fillRect/>
          </a:stretch>
        </p:blipFill>
        <p:spPr>
          <a:xfrm>
            <a:off x="8204005" y="1868031"/>
            <a:ext cx="2611273" cy="4173156"/>
          </a:xfrm>
          <a:prstGeom prst="rect">
            <a:avLst/>
          </a:prstGeom>
        </p:spPr>
      </p:pic>
    </p:spTree>
    <p:extLst>
      <p:ext uri="{BB962C8B-B14F-4D97-AF65-F5344CB8AC3E}">
        <p14:creationId xmlns:p14="http://schemas.microsoft.com/office/powerpoint/2010/main" val="35521887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Optocoupler</a:t>
            </a:r>
            <a:endParaRPr lang="el-GR" dirty="0"/>
          </a:p>
        </p:txBody>
      </p:sp>
      <p:pic>
        <p:nvPicPr>
          <p:cNvPr id="3" name="Εικόνα 2"/>
          <p:cNvPicPr>
            <a:picLocks noChangeAspect="1"/>
          </p:cNvPicPr>
          <p:nvPr/>
        </p:nvPicPr>
        <p:blipFill>
          <a:blip r:embed="rId2"/>
          <a:stretch>
            <a:fillRect/>
          </a:stretch>
        </p:blipFill>
        <p:spPr>
          <a:xfrm>
            <a:off x="2576710" y="1858130"/>
            <a:ext cx="7099540" cy="4374898"/>
          </a:xfrm>
          <a:prstGeom prst="rect">
            <a:avLst/>
          </a:prstGeom>
        </p:spPr>
      </p:pic>
    </p:spTree>
    <p:extLst>
      <p:ext uri="{BB962C8B-B14F-4D97-AF65-F5344CB8AC3E}">
        <p14:creationId xmlns:p14="http://schemas.microsoft.com/office/powerpoint/2010/main" val="58432236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1213448" y="537988"/>
            <a:ext cx="8916838" cy="5721637"/>
          </a:xfrm>
          <a:prstGeom prst="rect">
            <a:avLst/>
          </a:prstGeom>
        </p:spPr>
      </p:pic>
      <p:sp>
        <p:nvSpPr>
          <p:cNvPr id="4" name="Αριστερό άγκιστρο 3"/>
          <p:cNvSpPr/>
          <p:nvPr/>
        </p:nvSpPr>
        <p:spPr>
          <a:xfrm>
            <a:off x="1490931" y="2050483"/>
            <a:ext cx="802257" cy="3243532"/>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l-GR"/>
          </a:p>
        </p:txBody>
      </p:sp>
      <p:sp>
        <p:nvSpPr>
          <p:cNvPr id="5" name="Δεξιό άγκιστρο 4"/>
          <p:cNvSpPr/>
          <p:nvPr/>
        </p:nvSpPr>
        <p:spPr>
          <a:xfrm>
            <a:off x="9730597" y="3329796"/>
            <a:ext cx="483079" cy="1811547"/>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l-GR"/>
          </a:p>
        </p:txBody>
      </p:sp>
      <p:sp>
        <p:nvSpPr>
          <p:cNvPr id="6" name="TextBox 5"/>
          <p:cNvSpPr txBox="1"/>
          <p:nvPr/>
        </p:nvSpPr>
        <p:spPr>
          <a:xfrm>
            <a:off x="83390" y="3195196"/>
            <a:ext cx="1595886" cy="954107"/>
          </a:xfrm>
          <a:prstGeom prst="rect">
            <a:avLst/>
          </a:prstGeom>
          <a:noFill/>
        </p:spPr>
        <p:txBody>
          <a:bodyPr wrap="square" rtlCol="0">
            <a:spAutoFit/>
          </a:bodyPr>
          <a:lstStyle/>
          <a:p>
            <a:r>
              <a:rPr lang="el-GR" sz="2800" dirty="0" smtClean="0"/>
              <a:t>Κύκλωμα ελέγχου</a:t>
            </a:r>
            <a:endParaRPr lang="el-GR" sz="2800" dirty="0"/>
          </a:p>
        </p:txBody>
      </p:sp>
      <p:sp>
        <p:nvSpPr>
          <p:cNvPr id="7" name="TextBox 6"/>
          <p:cNvSpPr txBox="1"/>
          <p:nvPr/>
        </p:nvSpPr>
        <p:spPr>
          <a:xfrm>
            <a:off x="10213676" y="3758515"/>
            <a:ext cx="1570007" cy="954107"/>
          </a:xfrm>
          <a:prstGeom prst="rect">
            <a:avLst/>
          </a:prstGeom>
          <a:noFill/>
        </p:spPr>
        <p:txBody>
          <a:bodyPr wrap="square" rtlCol="0">
            <a:spAutoFit/>
          </a:bodyPr>
          <a:lstStyle/>
          <a:p>
            <a:r>
              <a:rPr lang="el-GR" sz="2800" dirty="0" smtClean="0"/>
              <a:t>Κύκλωμα ισχύος </a:t>
            </a:r>
            <a:endParaRPr lang="el-GR" sz="2800" dirty="0"/>
          </a:p>
        </p:txBody>
      </p:sp>
    </p:spTree>
    <p:extLst>
      <p:ext uri="{BB962C8B-B14F-4D97-AF65-F5344CB8AC3E}">
        <p14:creationId xmlns:p14="http://schemas.microsoft.com/office/powerpoint/2010/main" val="282840838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n-US" dirty="0" smtClean="0"/>
              <a:t>9</a:t>
            </a:r>
            <a:endParaRPr lang="el-GR" dirty="0"/>
          </a:p>
        </p:txBody>
      </p:sp>
      <p:sp>
        <p:nvSpPr>
          <p:cNvPr id="3" name="Θέση περιεχομένου 2"/>
          <p:cNvSpPr>
            <a:spLocks noGrp="1"/>
          </p:cNvSpPr>
          <p:nvPr>
            <p:ph idx="1"/>
          </p:nvPr>
        </p:nvSpPr>
        <p:spPr/>
        <p:txBody>
          <a:bodyPr>
            <a:normAutofit/>
          </a:bodyPr>
          <a:lstStyle/>
          <a:p>
            <a:r>
              <a:rPr lang="el-GR" sz="2800" dirty="0" smtClean="0"/>
              <a:t>Να αναβοσβήνει ένα </a:t>
            </a:r>
            <a:r>
              <a:rPr lang="en-US" sz="2800" dirty="0" smtClean="0"/>
              <a:t> led </a:t>
            </a:r>
            <a:r>
              <a:rPr lang="el-GR" sz="2800" dirty="0" smtClean="0"/>
              <a:t>ανά 500</a:t>
            </a:r>
            <a:r>
              <a:rPr lang="en-US" sz="2800" dirty="0" smtClean="0"/>
              <a:t> </a:t>
            </a:r>
            <a:r>
              <a:rPr lang="en-US" sz="2800" dirty="0" err="1" smtClean="0"/>
              <a:t>ms</a:t>
            </a:r>
            <a:r>
              <a:rPr lang="el-GR" sz="2800" dirty="0" smtClean="0"/>
              <a:t> μέσω του οπτοσυζεύκτη.</a:t>
            </a:r>
          </a:p>
          <a:p>
            <a:endParaRPr lang="el-GR" sz="2800" dirty="0"/>
          </a:p>
          <a:p>
            <a:r>
              <a:rPr lang="el-GR" sz="2800" dirty="0" smtClean="0"/>
              <a:t>Υλικά:</a:t>
            </a:r>
          </a:p>
          <a:p>
            <a:pPr>
              <a:buFont typeface="Wingdings" panose="05000000000000000000" pitchFamily="2" charset="2"/>
              <a:buChar char="Ø"/>
            </a:pPr>
            <a:r>
              <a:rPr lang="en-US" sz="2800" dirty="0" smtClean="0"/>
              <a:t>Optocoupler 4N25</a:t>
            </a:r>
          </a:p>
          <a:p>
            <a:pPr>
              <a:buFont typeface="Wingdings" panose="05000000000000000000" pitchFamily="2" charset="2"/>
              <a:buChar char="Ø"/>
            </a:pPr>
            <a:r>
              <a:rPr lang="en-US" sz="2800" dirty="0" smtClean="0"/>
              <a:t>Led</a:t>
            </a:r>
          </a:p>
          <a:p>
            <a:pPr>
              <a:buFont typeface="Wingdings" panose="05000000000000000000" pitchFamily="2" charset="2"/>
              <a:buChar char="Ø"/>
            </a:pPr>
            <a:r>
              <a:rPr lang="el-GR" sz="2800" dirty="0" smtClean="0"/>
              <a:t>2 Αντιστάσεις 220 </a:t>
            </a:r>
            <a:r>
              <a:rPr lang="en-US" sz="2800" dirty="0" smtClean="0"/>
              <a:t>ohm</a:t>
            </a:r>
            <a:endParaRPr lang="el-GR" sz="2800" dirty="0"/>
          </a:p>
        </p:txBody>
      </p:sp>
    </p:spTree>
    <p:extLst>
      <p:ext uri="{BB962C8B-B14F-4D97-AF65-F5344CB8AC3E}">
        <p14:creationId xmlns:p14="http://schemas.microsoft.com/office/powerpoint/2010/main" val="829432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a:t>Βασικές εντολές</a:t>
            </a:r>
          </a:p>
        </p:txBody>
      </p:sp>
      <p:sp>
        <p:nvSpPr>
          <p:cNvPr id="3" name="Θέση περιεχομένου 2"/>
          <p:cNvSpPr>
            <a:spLocks noGrp="1"/>
          </p:cNvSpPr>
          <p:nvPr>
            <p:ph idx="1"/>
          </p:nvPr>
        </p:nvSpPr>
        <p:spPr/>
        <p:txBody>
          <a:bodyPr>
            <a:normAutofit/>
          </a:bodyPr>
          <a:lstStyle/>
          <a:p>
            <a:pPr>
              <a:buFont typeface="Wingdings" panose="05000000000000000000" pitchFamily="2" charset="2"/>
              <a:buChar char="q"/>
            </a:pPr>
            <a:r>
              <a:rPr lang="en-US" sz="2400" b="1" dirty="0" err="1"/>
              <a:t>setHoldTime</a:t>
            </a:r>
            <a:r>
              <a:rPr lang="en-US" sz="2400" b="1" dirty="0"/>
              <a:t>(unsigned </a:t>
            </a:r>
            <a:r>
              <a:rPr lang="en-US" sz="2400" b="1" dirty="0" err="1"/>
              <a:t>int</a:t>
            </a:r>
            <a:r>
              <a:rPr lang="en-US" sz="2400" b="1" dirty="0"/>
              <a:t> time)</a:t>
            </a:r>
            <a:r>
              <a:rPr lang="el-GR" sz="2400" b="1" dirty="0"/>
              <a:t>;</a:t>
            </a:r>
          </a:p>
          <a:p>
            <a:pPr marL="0" indent="0">
              <a:buNone/>
            </a:pPr>
            <a:r>
              <a:rPr lang="el-GR" sz="2400" dirty="0" smtClean="0"/>
              <a:t>Ο χρόνος σε </a:t>
            </a:r>
            <a:r>
              <a:rPr lang="en-US" sz="2400" dirty="0" err="1" smtClean="0"/>
              <a:t>ms</a:t>
            </a:r>
            <a:r>
              <a:rPr lang="en-US" sz="2400" dirty="0" smtClean="0"/>
              <a:t> </a:t>
            </a:r>
            <a:r>
              <a:rPr lang="el-GR" sz="2400" dirty="0" smtClean="0"/>
              <a:t>που πρέπει να κρατήσουμε πατημένο το κουμπί, ώστε να θεωρηθεί από τον μικροελεγκτή ότι το πατήσαμε.</a:t>
            </a:r>
            <a:endParaRPr lang="en-US" sz="2400" dirty="0"/>
          </a:p>
          <a:p>
            <a:pPr>
              <a:buFont typeface="Wingdings" panose="05000000000000000000" pitchFamily="2" charset="2"/>
              <a:buChar char="q"/>
            </a:pPr>
            <a:r>
              <a:rPr lang="en-US" sz="2400" b="1" dirty="0" err="1"/>
              <a:t>setDebounceTime</a:t>
            </a:r>
            <a:r>
              <a:rPr lang="en-US" sz="2400" b="1" dirty="0"/>
              <a:t>(unsigned </a:t>
            </a:r>
            <a:r>
              <a:rPr lang="en-US" sz="2400" b="1" dirty="0" err="1"/>
              <a:t>int</a:t>
            </a:r>
            <a:r>
              <a:rPr lang="en-US" sz="2400" b="1" dirty="0"/>
              <a:t> time)</a:t>
            </a:r>
            <a:r>
              <a:rPr lang="el-GR" sz="2400" b="1" dirty="0"/>
              <a:t>;</a:t>
            </a:r>
            <a:r>
              <a:rPr lang="en-US" sz="2400" b="1" dirty="0"/>
              <a:t> </a:t>
            </a:r>
            <a:endParaRPr lang="el-GR" sz="2400" b="1" dirty="0"/>
          </a:p>
          <a:p>
            <a:pPr marL="0" indent="0">
              <a:buNone/>
            </a:pPr>
            <a:r>
              <a:rPr lang="el-GR" sz="2400" dirty="0"/>
              <a:t>Ο χρόνος σε </a:t>
            </a:r>
            <a:r>
              <a:rPr lang="en-US" sz="2400" dirty="0" err="1"/>
              <a:t>ms</a:t>
            </a:r>
            <a:r>
              <a:rPr lang="en-US" sz="2400" dirty="0"/>
              <a:t> </a:t>
            </a:r>
            <a:r>
              <a:rPr lang="el-GR" sz="2400" dirty="0" smtClean="0"/>
              <a:t>που απαιτείται, ώστε να μπορεί ο μικροελεγκτής να δεχτεί ένα νέο πάτημα κουμπιού.</a:t>
            </a:r>
            <a:endParaRPr lang="en-US" sz="2400" dirty="0"/>
          </a:p>
          <a:p>
            <a:pPr>
              <a:buFont typeface="Wingdings" panose="05000000000000000000" pitchFamily="2" charset="2"/>
              <a:buChar char="q"/>
            </a:pPr>
            <a:r>
              <a:rPr lang="en-US" sz="2400" b="1" dirty="0" err="1" smtClean="0"/>
              <a:t>addEventListener</a:t>
            </a:r>
            <a:r>
              <a:rPr lang="en-US" sz="2400" b="1" dirty="0" smtClean="0"/>
              <a:t>(</a:t>
            </a:r>
            <a:r>
              <a:rPr lang="en-US" sz="2400" b="1" dirty="0" err="1" smtClean="0"/>
              <a:t>keypadEvent</a:t>
            </a:r>
            <a:r>
              <a:rPr lang="en-US" sz="2400" b="1" dirty="0"/>
              <a:t>)</a:t>
            </a:r>
            <a:r>
              <a:rPr lang="el-GR" sz="2400" b="1" dirty="0"/>
              <a:t>;</a:t>
            </a:r>
            <a:r>
              <a:rPr lang="en-US" sz="2400" b="1" dirty="0"/>
              <a:t> </a:t>
            </a:r>
            <a:endParaRPr lang="el-GR" sz="2400" b="1" dirty="0"/>
          </a:p>
          <a:p>
            <a:r>
              <a:rPr lang="el-GR" sz="2400" dirty="0"/>
              <a:t>Ενεργοποιεί ένα συμβάν εάν χρησιμοποιείται το πληκτρολόγιο.</a:t>
            </a:r>
          </a:p>
        </p:txBody>
      </p:sp>
    </p:spTree>
    <p:extLst>
      <p:ext uri="{BB962C8B-B14F-4D97-AF65-F5344CB8AC3E}">
        <p14:creationId xmlns:p14="http://schemas.microsoft.com/office/powerpoint/2010/main" val="213695988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n-US" dirty="0" smtClean="0"/>
              <a:t>9</a:t>
            </a:r>
            <a:endParaRPr lang="el-GR" dirty="0"/>
          </a:p>
        </p:txBody>
      </p:sp>
      <p:pic>
        <p:nvPicPr>
          <p:cNvPr id="3" name="Εικόνα 2"/>
          <p:cNvPicPr>
            <a:picLocks noChangeAspect="1"/>
          </p:cNvPicPr>
          <p:nvPr/>
        </p:nvPicPr>
        <p:blipFill>
          <a:blip r:embed="rId2"/>
          <a:stretch>
            <a:fillRect/>
          </a:stretch>
        </p:blipFill>
        <p:spPr>
          <a:xfrm>
            <a:off x="767366" y="2124614"/>
            <a:ext cx="10718228" cy="4069151"/>
          </a:xfrm>
          <a:prstGeom prst="rect">
            <a:avLst/>
          </a:prstGeom>
        </p:spPr>
      </p:pic>
    </p:spTree>
    <p:extLst>
      <p:ext uri="{BB962C8B-B14F-4D97-AF65-F5344CB8AC3E}">
        <p14:creationId xmlns:p14="http://schemas.microsoft.com/office/powerpoint/2010/main" val="379650852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9</a:t>
            </a:r>
            <a:endParaRPr lang="el-GR" dirty="0"/>
          </a:p>
        </p:txBody>
      </p:sp>
      <p:sp>
        <p:nvSpPr>
          <p:cNvPr id="3" name="Θέση περιεχομένου 2"/>
          <p:cNvSpPr>
            <a:spLocks noGrp="1"/>
          </p:cNvSpPr>
          <p:nvPr>
            <p:ph idx="1"/>
          </p:nvPr>
        </p:nvSpPr>
        <p:spPr/>
        <p:txBody>
          <a:bodyPr/>
          <a:lstStyle/>
          <a:p>
            <a:pPr marL="0" indent="0">
              <a:buNone/>
            </a:pPr>
            <a:r>
              <a:rPr lang="en-US" dirty="0" err="1">
                <a:solidFill>
                  <a:srgbClr val="8000FF"/>
                </a:solidFill>
                <a:latin typeface="Courier New" panose="02070309020205020404" pitchFamily="49" charset="0"/>
              </a:rPr>
              <a:t>int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OptoPin</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7</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setup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OptoPin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OUTPUT</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loop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digitalWrite</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OptoPin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500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digitalWrite</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OptoPin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HIGH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500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n-US" dirty="0"/>
          </a:p>
          <a:p>
            <a:pPr marL="0" indent="0">
              <a:buNone/>
            </a:pPr>
            <a:endParaRPr lang="el-GR" dirty="0"/>
          </a:p>
        </p:txBody>
      </p:sp>
    </p:spTree>
    <p:extLst>
      <p:ext uri="{BB962C8B-B14F-4D97-AF65-F5344CB8AC3E}">
        <p14:creationId xmlns:p14="http://schemas.microsoft.com/office/powerpoint/2010/main" val="190690516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pPr algn="ctr"/>
            <a:r>
              <a:rPr lang="en-US" sz="8000" b="1" dirty="0">
                <a:solidFill>
                  <a:prstClr val="black">
                    <a:lumMod val="75000"/>
                    <a:lumOff val="25000"/>
                  </a:prstClr>
                </a:solidFill>
              </a:rPr>
              <a:t>THE END!</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3276410" y="2085486"/>
            <a:ext cx="5700139" cy="38425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883984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smtClean="0"/>
              <a:t>Project 1</a:t>
            </a:r>
            <a:endParaRPr lang="el-GR" dirty="0"/>
          </a:p>
        </p:txBody>
      </p:sp>
      <p:sp>
        <p:nvSpPr>
          <p:cNvPr id="3" name="Θέση περιεχομένου 2"/>
          <p:cNvSpPr>
            <a:spLocks noGrp="1"/>
          </p:cNvSpPr>
          <p:nvPr>
            <p:ph idx="1"/>
          </p:nvPr>
        </p:nvSpPr>
        <p:spPr/>
        <p:txBody>
          <a:bodyPr>
            <a:normAutofit/>
          </a:bodyPr>
          <a:lstStyle/>
          <a:p>
            <a:r>
              <a:rPr lang="el-GR" sz="2800" dirty="0" smtClean="0"/>
              <a:t>Ανάλογα με το ποιο κουμπάκι πατάμε να τυπώνεται το όνομά του στο </a:t>
            </a:r>
            <a:r>
              <a:rPr lang="en-US" sz="2800" dirty="0" smtClean="0"/>
              <a:t>serial monitor.</a:t>
            </a:r>
          </a:p>
          <a:p>
            <a:endParaRPr lang="el-GR" sz="2800" dirty="0" smtClean="0"/>
          </a:p>
          <a:p>
            <a:r>
              <a:rPr lang="el-GR" sz="2800" dirty="0" smtClean="0"/>
              <a:t>Υλικά:</a:t>
            </a:r>
          </a:p>
          <a:p>
            <a:pPr>
              <a:buFont typeface="Wingdings" panose="05000000000000000000" pitchFamily="2" charset="2"/>
              <a:buChar char="Ø"/>
            </a:pPr>
            <a:r>
              <a:rPr lang="en-US" sz="2800" dirty="0"/>
              <a:t>Keypad 4x4 Matrix Membrane</a:t>
            </a:r>
          </a:p>
        </p:txBody>
      </p:sp>
    </p:spTree>
    <p:extLst>
      <p:ext uri="{BB962C8B-B14F-4D97-AF65-F5344CB8AC3E}">
        <p14:creationId xmlns:p14="http://schemas.microsoft.com/office/powerpoint/2010/main" val="18279145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1</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2922153" y="1841120"/>
            <a:ext cx="6408654" cy="4424684"/>
          </a:xfrm>
          <a:prstGeom prst="rect">
            <a:avLst/>
          </a:prstGeom>
        </p:spPr>
      </p:pic>
      <p:pic>
        <p:nvPicPr>
          <p:cNvPr id="5" name="Εικόνα 4"/>
          <p:cNvPicPr>
            <a:picLocks noChangeAspect="1"/>
          </p:cNvPicPr>
          <p:nvPr/>
        </p:nvPicPr>
        <p:blipFill>
          <a:blip r:embed="rId3"/>
          <a:stretch>
            <a:fillRect/>
          </a:stretch>
        </p:blipFill>
        <p:spPr>
          <a:xfrm>
            <a:off x="3232120" y="3667699"/>
            <a:ext cx="1552575" cy="771525"/>
          </a:xfrm>
          <a:prstGeom prst="rect">
            <a:avLst/>
          </a:prstGeom>
        </p:spPr>
      </p:pic>
      <p:pic>
        <p:nvPicPr>
          <p:cNvPr id="6" name="Εικόνα 5"/>
          <p:cNvPicPr>
            <a:picLocks noChangeAspect="1"/>
          </p:cNvPicPr>
          <p:nvPr/>
        </p:nvPicPr>
        <p:blipFill>
          <a:blip r:embed="rId3"/>
          <a:stretch>
            <a:fillRect/>
          </a:stretch>
        </p:blipFill>
        <p:spPr>
          <a:xfrm>
            <a:off x="6501531" y="3667698"/>
            <a:ext cx="1552575" cy="771525"/>
          </a:xfrm>
          <a:prstGeom prst="rect">
            <a:avLst/>
          </a:prstGeom>
        </p:spPr>
      </p:pic>
    </p:spTree>
    <p:extLst>
      <p:ext uri="{BB962C8B-B14F-4D97-AF65-F5344CB8AC3E}">
        <p14:creationId xmlns:p14="http://schemas.microsoft.com/office/powerpoint/2010/main" val="2738928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a:t>Project 1</a:t>
            </a:r>
            <a:endParaRPr lang="el-GR"/>
          </a:p>
        </p:txBody>
      </p:sp>
      <p:pic>
        <p:nvPicPr>
          <p:cNvPr id="4" name="Θέση περιεχομένου 3"/>
          <p:cNvPicPr>
            <a:picLocks noGrp="1" noChangeAspect="1"/>
          </p:cNvPicPr>
          <p:nvPr>
            <p:ph idx="1"/>
          </p:nvPr>
        </p:nvPicPr>
        <p:blipFill>
          <a:blip r:embed="rId2"/>
          <a:stretch>
            <a:fillRect/>
          </a:stretch>
        </p:blipFill>
        <p:spPr>
          <a:xfrm>
            <a:off x="4159751" y="1880768"/>
            <a:ext cx="3933458" cy="4204326"/>
          </a:xfrm>
          <a:prstGeom prst="rect">
            <a:avLst/>
          </a:prstGeom>
        </p:spPr>
      </p:pic>
    </p:spTree>
    <p:extLst>
      <p:ext uri="{BB962C8B-B14F-4D97-AF65-F5344CB8AC3E}">
        <p14:creationId xmlns:p14="http://schemas.microsoft.com/office/powerpoint/2010/main" val="560649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120771" y="286603"/>
            <a:ext cx="11034910" cy="1450757"/>
          </a:xfrm>
        </p:spPr>
        <p:txBody>
          <a:bodyPr/>
          <a:lstStyle/>
          <a:p>
            <a:r>
              <a:rPr lang="en-US" dirty="0"/>
              <a:t>Project 1</a:t>
            </a:r>
            <a:endParaRPr lang="el-GR" dirty="0"/>
          </a:p>
        </p:txBody>
      </p:sp>
      <p:sp>
        <p:nvSpPr>
          <p:cNvPr id="3" name="Θέση περιεχομένου 2"/>
          <p:cNvSpPr>
            <a:spLocks noGrp="1"/>
          </p:cNvSpPr>
          <p:nvPr>
            <p:ph idx="1"/>
          </p:nvPr>
        </p:nvSpPr>
        <p:spPr>
          <a:xfrm>
            <a:off x="198407" y="1845733"/>
            <a:ext cx="11904453" cy="4399791"/>
          </a:xfrm>
        </p:spPr>
        <p:txBody>
          <a:bodyPr numCol="2">
            <a:normAutofit/>
          </a:bodyPr>
          <a:lstStyle/>
          <a:p>
            <a:pPr marL="0" indent="0">
              <a:buNone/>
            </a:pPr>
            <a:r>
              <a:rPr lang="en-US" dirty="0">
                <a:solidFill>
                  <a:srgbClr val="804000"/>
                </a:solidFill>
                <a:latin typeface="Courier New" panose="02070309020205020404" pitchFamily="49" charset="0"/>
              </a:rPr>
              <a:t>#include &lt;</a:t>
            </a:r>
            <a:r>
              <a:rPr lang="en-US" dirty="0" err="1">
                <a:solidFill>
                  <a:srgbClr val="804000"/>
                </a:solidFill>
                <a:latin typeface="Courier New" panose="02070309020205020404" pitchFamily="49" charset="0"/>
              </a:rPr>
              <a:t>Keypad.h</a:t>
            </a:r>
            <a:r>
              <a:rPr lang="en-US" dirty="0">
                <a:solidFill>
                  <a:srgbClr val="804000"/>
                </a:solidFill>
                <a:latin typeface="Courier New" panose="02070309020205020404" pitchFamily="49" charset="0"/>
              </a:rPr>
              <a:t>&gt; </a:t>
            </a:r>
            <a:endParaRPr lang="en-US" dirty="0" smtClean="0">
              <a:solidFill>
                <a:srgbClr val="804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const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byte ROWS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four rows. </a:t>
            </a:r>
            <a:endParaRPr lang="en-US" dirty="0" smtClean="0">
              <a:solidFill>
                <a:srgbClr val="008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const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byte COLS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four columns. </a:t>
            </a:r>
            <a:endParaRPr lang="en-US" dirty="0" smtClean="0">
              <a:solidFill>
                <a:srgbClr val="008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char</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keys</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ROWS</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COLS</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'1'</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'2'</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'3'</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'A'</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b="1" dirty="0" smtClean="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'4'</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'5'</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'6'</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'B</a:t>
            </a:r>
            <a:r>
              <a:rPr lang="en-US" dirty="0" smtClean="0">
                <a:solidFill>
                  <a:srgbClr val="808080"/>
                </a:solidFill>
                <a:latin typeface="Courier New" panose="02070309020205020404" pitchFamily="49" charset="0"/>
              </a:rPr>
              <a:t>'</a:t>
            </a:r>
            <a:r>
              <a:rPr lang="en-US" b="1" dirty="0" smtClean="0">
                <a:solidFill>
                  <a:srgbClr val="000080"/>
                </a:solidFill>
                <a:latin typeface="Courier New" panose="02070309020205020404" pitchFamily="49" charset="0"/>
              </a:rPr>
              <a:t>},</a:t>
            </a:r>
            <a:endParaRPr lang="en-US" dirty="0" smtClean="0">
              <a:solidFill>
                <a:srgbClr val="000000"/>
              </a:solidFill>
              <a:latin typeface="Courier New" panose="02070309020205020404" pitchFamily="49" charset="0"/>
            </a:endParaRPr>
          </a:p>
          <a:p>
            <a:pPr marL="0" indent="0">
              <a:buNone/>
            </a:pPr>
            <a:r>
              <a:rPr lang="en-US" b="1" dirty="0" smtClean="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'7'</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'8'</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'9'</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'C'</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b="1" dirty="0" smtClean="0">
                <a:solidFill>
                  <a:srgbClr val="000080"/>
                </a:solidFill>
                <a:latin typeface="Courier New" panose="02070309020205020404" pitchFamily="49" charset="0"/>
              </a:rPr>
              <a:t>{</a:t>
            </a:r>
            <a:r>
              <a:rPr lang="en-US" dirty="0" smtClean="0">
                <a:solidFill>
                  <a:srgbClr val="808080"/>
                </a:solidFill>
                <a:latin typeface="Courier New" panose="02070309020205020404" pitchFamily="49" charset="0"/>
              </a:rPr>
              <a:t>'*'</a:t>
            </a:r>
            <a:r>
              <a:rPr lang="en-US" b="1" dirty="0" smtClean="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byte </a:t>
            </a:r>
            <a:r>
              <a:rPr lang="en-US" dirty="0" err="1">
                <a:solidFill>
                  <a:srgbClr val="000000"/>
                </a:solidFill>
                <a:latin typeface="Courier New" panose="02070309020205020404" pitchFamily="49" charset="0"/>
              </a:rPr>
              <a:t>rowPins</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ROWS</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9</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8</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7</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6</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008000"/>
                </a:solidFill>
                <a:latin typeface="Courier New" panose="02070309020205020404" pitchFamily="49" charset="0"/>
              </a:rPr>
              <a:t>//connect to the row pinouts of the keypad. </a:t>
            </a:r>
            <a:endParaRPr lang="en-US" dirty="0" smtClean="0">
              <a:solidFill>
                <a:srgbClr val="008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byte </a:t>
            </a:r>
            <a:r>
              <a:rPr lang="en-US" dirty="0" err="1">
                <a:solidFill>
                  <a:srgbClr val="000000"/>
                </a:solidFill>
                <a:latin typeface="Courier New" panose="02070309020205020404" pitchFamily="49" charset="0"/>
              </a:rPr>
              <a:t>colPins</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COLS</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5</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008000"/>
                </a:solidFill>
                <a:latin typeface="Courier New" panose="02070309020205020404" pitchFamily="49" charset="0"/>
              </a:rPr>
              <a:t>//connect to the column pinouts of the keypad. </a:t>
            </a:r>
            <a:endParaRPr lang="en-US" dirty="0" smtClean="0">
              <a:solidFill>
                <a:srgbClr val="008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Create an object of keypad </a:t>
            </a:r>
            <a:endParaRPr lang="en-US" dirty="0" smtClean="0">
              <a:solidFill>
                <a:srgbClr val="008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Keypad </a:t>
            </a:r>
            <a:r>
              <a:rPr lang="en-US" dirty="0" err="1" smtClean="0">
                <a:solidFill>
                  <a:srgbClr val="000000"/>
                </a:solidFill>
                <a:latin typeface="Courier New" panose="02070309020205020404" pitchFamily="49" charset="0"/>
              </a:rPr>
              <a:t>keypad</a:t>
            </a:r>
            <a:r>
              <a:rPr lang="en-US" dirty="0" smtClean="0">
                <a:solidFill>
                  <a:srgbClr val="000000"/>
                </a:solidFill>
                <a:latin typeface="Courier New" panose="02070309020205020404" pitchFamily="49" charset="0"/>
              </a:rPr>
              <a:t> </a:t>
            </a:r>
            <a:r>
              <a:rPr lang="en-US" b="1" dirty="0" smtClean="0">
                <a:solidFill>
                  <a:srgbClr val="000080"/>
                </a:solidFill>
                <a:latin typeface="Courier New" panose="02070309020205020404" pitchFamily="49" charset="0"/>
              </a:rPr>
              <a:t>= </a:t>
            </a:r>
            <a:r>
              <a:rPr lang="en-US" dirty="0" smtClean="0">
                <a:solidFill>
                  <a:srgbClr val="000000"/>
                </a:solidFill>
                <a:latin typeface="Courier New" panose="02070309020205020404" pitchFamily="49" charset="0"/>
              </a:rPr>
              <a:t>Keypad</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makeKeymap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keys</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rowPins</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colPins</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ROWS</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COLS</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endParaRPr lang="el-GR" dirty="0"/>
          </a:p>
        </p:txBody>
      </p:sp>
    </p:spTree>
    <p:extLst>
      <p:ext uri="{BB962C8B-B14F-4D97-AF65-F5344CB8AC3E}">
        <p14:creationId xmlns:p14="http://schemas.microsoft.com/office/powerpoint/2010/main" val="1932231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1</a:t>
            </a:r>
            <a:endParaRPr lang="el-GR" dirty="0"/>
          </a:p>
        </p:txBody>
      </p:sp>
      <p:sp>
        <p:nvSpPr>
          <p:cNvPr id="3" name="Θέση περιεχομένου 2"/>
          <p:cNvSpPr>
            <a:spLocks noGrp="1"/>
          </p:cNvSpPr>
          <p:nvPr>
            <p:ph idx="1"/>
          </p:nvPr>
        </p:nvSpPr>
        <p:spPr>
          <a:xfrm>
            <a:off x="1097280" y="1845734"/>
            <a:ext cx="10058400" cy="4511934"/>
          </a:xfrm>
        </p:spPr>
        <p:txBody>
          <a:bodyPr/>
          <a:lstStyle/>
          <a:p>
            <a:r>
              <a:rPr lang="en-US">
                <a:solidFill>
                  <a:srgbClr val="8000FF"/>
                </a:solidFill>
                <a:latin typeface="Courier New" panose="02070309020205020404" pitchFamily="49" charset="0"/>
              </a:rPr>
              <a:t>void</a:t>
            </a:r>
            <a:r>
              <a:rPr lang="en-US">
                <a:solidFill>
                  <a:srgbClr val="000000"/>
                </a:solidFill>
                <a:latin typeface="Courier New" panose="02070309020205020404" pitchFamily="49" charset="0"/>
              </a:rPr>
              <a:t> setup</a:t>
            </a:r>
            <a:r>
              <a:rPr lang="en-US" b="1" smtClean="0">
                <a:solidFill>
                  <a:srgbClr val="000080"/>
                </a:solidFill>
                <a:latin typeface="Courier New" panose="02070309020205020404" pitchFamily="49" charset="0"/>
              </a:rPr>
              <a:t>(){</a:t>
            </a:r>
            <a:r>
              <a:rPr lang="en-US" smtClean="0">
                <a:solidFill>
                  <a:srgbClr val="000000"/>
                </a:solidFill>
                <a:latin typeface="Courier New" panose="02070309020205020404" pitchFamily="49" charset="0"/>
              </a:rPr>
              <a:t> </a:t>
            </a:r>
          </a:p>
          <a:p>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begin</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9600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loop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r>
              <a:rPr lang="en-US" dirty="0" smtClean="0">
                <a:solidFill>
                  <a:srgbClr val="8000FF"/>
                </a:solidFill>
                <a:latin typeface="Courier New" panose="02070309020205020404" pitchFamily="49" charset="0"/>
              </a:rPr>
              <a:t>char</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key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keypad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getKey</a:t>
            </a:r>
            <a:r>
              <a:rPr lang="en-US" b="1" dirty="0" smtClean="0">
                <a:solidFill>
                  <a:srgbClr val="000080"/>
                </a:solidFill>
                <a:latin typeface="Courier New" panose="02070309020205020404" pitchFamily="49" charset="0"/>
              </a:rPr>
              <a:t>();</a:t>
            </a:r>
          </a:p>
          <a:p>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Read the key. </a:t>
            </a:r>
            <a:endParaRPr lang="en-US" dirty="0" smtClean="0">
              <a:solidFill>
                <a:srgbClr val="008000"/>
              </a:solidFill>
              <a:latin typeface="Courier New" panose="02070309020205020404" pitchFamily="49" charset="0"/>
            </a:endParaRPr>
          </a:p>
          <a:p>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Print if key pressed </a:t>
            </a:r>
            <a:endParaRPr lang="en-US" dirty="0" smtClean="0">
              <a:solidFill>
                <a:srgbClr val="008000"/>
              </a:solidFill>
              <a:latin typeface="Courier New" panose="02070309020205020404" pitchFamily="49" charset="0"/>
            </a:endParaRPr>
          </a:p>
          <a:p>
            <a:r>
              <a:rPr lang="en-US" b="1" dirty="0" smtClean="0">
                <a:solidFill>
                  <a:srgbClr val="0000FF"/>
                </a:solidFill>
                <a:latin typeface="Courier New" panose="02070309020205020404" pitchFamily="49" charset="0"/>
              </a:rPr>
              <a:t>if</a:t>
            </a:r>
            <a:r>
              <a:rPr lang="en-US" dirty="0" smtClean="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key</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"Key Pressed :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println</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key</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n-US" dirty="0"/>
          </a:p>
          <a:p>
            <a:endParaRPr lang="el-GR"/>
          </a:p>
        </p:txBody>
      </p:sp>
    </p:spTree>
    <p:extLst>
      <p:ext uri="{BB962C8B-B14F-4D97-AF65-F5344CB8AC3E}">
        <p14:creationId xmlns:p14="http://schemas.microsoft.com/office/powerpoint/2010/main" val="88680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n-US" dirty="0" smtClean="0"/>
              <a:t>2</a:t>
            </a:r>
            <a:endParaRPr lang="el-GR" dirty="0"/>
          </a:p>
        </p:txBody>
      </p:sp>
      <p:sp>
        <p:nvSpPr>
          <p:cNvPr id="3" name="Θέση περιεχομένου 2"/>
          <p:cNvSpPr>
            <a:spLocks noGrp="1"/>
          </p:cNvSpPr>
          <p:nvPr>
            <p:ph idx="1"/>
          </p:nvPr>
        </p:nvSpPr>
        <p:spPr>
          <a:xfrm>
            <a:off x="1097279" y="1846053"/>
            <a:ext cx="10850305" cy="4399471"/>
          </a:xfrm>
        </p:spPr>
        <p:txBody>
          <a:bodyPr>
            <a:normAutofit fontScale="92500" lnSpcReduction="10000"/>
          </a:bodyPr>
          <a:lstStyle/>
          <a:p>
            <a:r>
              <a:rPr lang="el-GR" sz="2800" dirty="0" smtClean="0"/>
              <a:t>Θέλουμε να φτιάξουμε μια ηλεκτρική κλειδαριά που θα ανοίγει με ένα συγκεκριμένο κωδικό που θα ορίσουμε. Ο κωδικός που εισάγουμε από το πληκτρολόγιο να τυπώνεται στην οθόνη και αν είναι σωστός να τυπωθεί «</a:t>
            </a:r>
            <a:r>
              <a:rPr lang="en-US" sz="2800" dirty="0" smtClean="0"/>
              <a:t>Correct password!</a:t>
            </a:r>
            <a:r>
              <a:rPr lang="el-GR" sz="2800" dirty="0" smtClean="0"/>
              <a:t>». Αλλιώς να τυπωθεί</a:t>
            </a:r>
            <a:r>
              <a:rPr lang="el-GR" sz="2800" dirty="0"/>
              <a:t> </a:t>
            </a:r>
            <a:r>
              <a:rPr lang="el-GR" sz="2800" dirty="0" smtClean="0"/>
              <a:t>«</a:t>
            </a:r>
            <a:r>
              <a:rPr lang="en-US" sz="2800" dirty="0" smtClean="0"/>
              <a:t>Wrong </a:t>
            </a:r>
            <a:r>
              <a:rPr lang="en-US" sz="2800" dirty="0"/>
              <a:t>password!</a:t>
            </a:r>
            <a:r>
              <a:rPr lang="el-GR" sz="2800" dirty="0" smtClean="0"/>
              <a:t>»</a:t>
            </a:r>
            <a:r>
              <a:rPr lang="en-US" sz="2800" dirty="0" smtClean="0"/>
              <a:t>.</a:t>
            </a:r>
            <a:endParaRPr lang="en-US" sz="2800" dirty="0"/>
          </a:p>
          <a:p>
            <a:endParaRPr lang="el-GR" sz="2800" dirty="0"/>
          </a:p>
          <a:p>
            <a:r>
              <a:rPr lang="el-GR" sz="2800" dirty="0"/>
              <a:t>Υλικά:</a:t>
            </a:r>
          </a:p>
          <a:p>
            <a:pPr>
              <a:buFont typeface="Wingdings" panose="05000000000000000000" pitchFamily="2" charset="2"/>
              <a:buChar char="Ø"/>
            </a:pPr>
            <a:r>
              <a:rPr lang="en-US" sz="2800" dirty="0"/>
              <a:t>Keypad 4x4 Matrix </a:t>
            </a:r>
            <a:r>
              <a:rPr lang="en-US" sz="2800" dirty="0" smtClean="0"/>
              <a:t>Membrane</a:t>
            </a:r>
            <a:endParaRPr lang="el-GR" sz="2800" dirty="0" smtClean="0"/>
          </a:p>
          <a:p>
            <a:pPr>
              <a:buFont typeface="Wingdings" panose="05000000000000000000" pitchFamily="2" charset="2"/>
              <a:buChar char="Ø"/>
            </a:pPr>
            <a:r>
              <a:rPr lang="en-US" sz="2800" dirty="0" smtClean="0"/>
              <a:t>LCD </a:t>
            </a:r>
            <a:r>
              <a:rPr lang="el-GR" sz="2800" dirty="0" smtClean="0"/>
              <a:t>οθόνη</a:t>
            </a:r>
            <a:endParaRPr lang="en-US" sz="2800" dirty="0"/>
          </a:p>
          <a:p>
            <a:pPr>
              <a:buFont typeface="Wingdings" panose="05000000000000000000" pitchFamily="2" charset="2"/>
              <a:buChar char="Ø"/>
            </a:pPr>
            <a:r>
              <a:rPr lang="el-GR" sz="2800" dirty="0"/>
              <a:t>Α</a:t>
            </a:r>
            <a:r>
              <a:rPr lang="el-GR" sz="2800" dirty="0" smtClean="0"/>
              <a:t>ντίσταση </a:t>
            </a:r>
            <a:r>
              <a:rPr lang="el-GR" sz="2800" dirty="0"/>
              <a:t>220 </a:t>
            </a:r>
            <a:r>
              <a:rPr lang="en-US" sz="2800" dirty="0" smtClean="0"/>
              <a:t>ohm</a:t>
            </a:r>
            <a:endParaRPr lang="en-US" sz="2800" dirty="0"/>
          </a:p>
          <a:p>
            <a:pPr>
              <a:buFont typeface="Wingdings" panose="05000000000000000000" pitchFamily="2" charset="2"/>
              <a:buChar char="Ø"/>
            </a:pPr>
            <a:r>
              <a:rPr lang="el-GR" sz="2800" dirty="0"/>
              <a:t>Ποτενσιόμετρο</a:t>
            </a:r>
            <a:endParaRPr lang="en-US" sz="2800" dirty="0"/>
          </a:p>
          <a:p>
            <a:endParaRPr lang="el-GR" sz="2800" dirty="0"/>
          </a:p>
        </p:txBody>
      </p:sp>
    </p:spTree>
    <p:extLst>
      <p:ext uri="{BB962C8B-B14F-4D97-AF65-F5344CB8AC3E}">
        <p14:creationId xmlns:p14="http://schemas.microsoft.com/office/powerpoint/2010/main" val="34346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smtClean="0"/>
              <a:t>Περιεχόμενα</a:t>
            </a:r>
            <a:endParaRPr lang="el-GR" dirty="0"/>
          </a:p>
        </p:txBody>
      </p:sp>
      <p:sp>
        <p:nvSpPr>
          <p:cNvPr id="3" name="Θέση περιεχομένου 2"/>
          <p:cNvSpPr>
            <a:spLocks noGrp="1"/>
          </p:cNvSpPr>
          <p:nvPr>
            <p:ph idx="1"/>
          </p:nvPr>
        </p:nvSpPr>
        <p:spPr>
          <a:xfrm>
            <a:off x="1097279" y="1845733"/>
            <a:ext cx="10229203" cy="4460175"/>
          </a:xfrm>
        </p:spPr>
        <p:txBody>
          <a:bodyPr numCol="1">
            <a:normAutofit/>
          </a:bodyPr>
          <a:lstStyle/>
          <a:p>
            <a:pPr marL="457200" indent="-457200">
              <a:buFont typeface="+mj-lt"/>
              <a:buAutoNum type="arabicPeriod"/>
            </a:pPr>
            <a:r>
              <a:rPr lang="en-US" sz="2800" dirty="0" smtClean="0"/>
              <a:t>Keypad </a:t>
            </a:r>
            <a:r>
              <a:rPr lang="en-US" sz="2800" dirty="0"/>
              <a:t>4x4 Matrix </a:t>
            </a:r>
            <a:r>
              <a:rPr lang="en-US" sz="2800" dirty="0" smtClean="0"/>
              <a:t>Membrane</a:t>
            </a:r>
          </a:p>
          <a:p>
            <a:pPr marL="457200" indent="-457200">
              <a:buFont typeface="+mj-lt"/>
              <a:buAutoNum type="arabicPeriod"/>
            </a:pPr>
            <a:r>
              <a:rPr lang="en-US" sz="2800" dirty="0" smtClean="0"/>
              <a:t>Joystick Module</a:t>
            </a:r>
          </a:p>
          <a:p>
            <a:pPr marL="457200" indent="-457200">
              <a:buFont typeface="+mj-lt"/>
              <a:buAutoNum type="arabicPeriod"/>
            </a:pPr>
            <a:r>
              <a:rPr lang="en-US" sz="2800" dirty="0"/>
              <a:t>Flame </a:t>
            </a:r>
            <a:r>
              <a:rPr lang="en-US" sz="2800" dirty="0" smtClean="0"/>
              <a:t>sensor</a:t>
            </a:r>
          </a:p>
          <a:p>
            <a:pPr marL="457200" indent="-457200">
              <a:buFont typeface="+mj-lt"/>
              <a:buAutoNum type="arabicPeriod"/>
            </a:pPr>
            <a:r>
              <a:rPr lang="en-US" sz="2800" dirty="0" smtClean="0"/>
              <a:t>IR </a:t>
            </a:r>
            <a:r>
              <a:rPr lang="en-US" sz="2800" dirty="0"/>
              <a:t>receiver, Remote </a:t>
            </a:r>
            <a:r>
              <a:rPr lang="en-US" sz="2800" dirty="0" smtClean="0"/>
              <a:t>control</a:t>
            </a:r>
          </a:p>
          <a:p>
            <a:pPr marL="457200" indent="-457200">
              <a:buFont typeface="+mj-lt"/>
              <a:buAutoNum type="arabicPeriod"/>
            </a:pPr>
            <a:r>
              <a:rPr lang="en-US" sz="2800" dirty="0" smtClean="0"/>
              <a:t>Infrared sensor/IR sensor,</a:t>
            </a:r>
            <a:r>
              <a:rPr lang="en-US" sz="2800" dirty="0"/>
              <a:t> Remote </a:t>
            </a:r>
            <a:r>
              <a:rPr lang="en-US" sz="2800" dirty="0" smtClean="0"/>
              <a:t>control</a:t>
            </a:r>
          </a:p>
          <a:p>
            <a:pPr marL="457200" indent="-457200">
              <a:buFont typeface="+mj-lt"/>
              <a:buAutoNum type="arabicPeriod"/>
            </a:pPr>
            <a:r>
              <a:rPr lang="en-US" sz="2800" dirty="0" smtClean="0"/>
              <a:t>Shift register</a:t>
            </a:r>
            <a:endParaRPr lang="el-GR" sz="2800" dirty="0" smtClean="0"/>
          </a:p>
          <a:p>
            <a:pPr marL="457200" indent="-457200">
              <a:buFont typeface="+mj-lt"/>
              <a:buAutoNum type="arabicPeriod"/>
            </a:pPr>
            <a:r>
              <a:rPr lang="en-US" sz="2800" dirty="0" smtClean="0"/>
              <a:t>Optocoupler</a:t>
            </a:r>
          </a:p>
          <a:p>
            <a:pPr marL="0" indent="0">
              <a:buNone/>
            </a:pPr>
            <a:endParaRPr lang="en-US" sz="2800" dirty="0" smtClean="0"/>
          </a:p>
        </p:txBody>
      </p:sp>
    </p:spTree>
    <p:extLst>
      <p:ext uri="{BB962C8B-B14F-4D97-AF65-F5344CB8AC3E}">
        <p14:creationId xmlns:p14="http://schemas.microsoft.com/office/powerpoint/2010/main" val="16440607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2</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2354382" y="1992912"/>
            <a:ext cx="7544195" cy="4022725"/>
          </a:xfrm>
          <a:prstGeom prst="rect">
            <a:avLst/>
          </a:prstGeom>
        </p:spPr>
      </p:pic>
    </p:spTree>
    <p:extLst>
      <p:ext uri="{BB962C8B-B14F-4D97-AF65-F5344CB8AC3E}">
        <p14:creationId xmlns:p14="http://schemas.microsoft.com/office/powerpoint/2010/main" val="1321406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198409" y="286603"/>
            <a:ext cx="10957272" cy="1450757"/>
          </a:xfrm>
        </p:spPr>
        <p:txBody>
          <a:bodyPr/>
          <a:lstStyle/>
          <a:p>
            <a:r>
              <a:rPr lang="en-US" dirty="0"/>
              <a:t>Project 2</a:t>
            </a:r>
            <a:endParaRPr lang="el-GR" dirty="0"/>
          </a:p>
        </p:txBody>
      </p:sp>
      <p:sp>
        <p:nvSpPr>
          <p:cNvPr id="3" name="Θέση περιεχομένου 2"/>
          <p:cNvSpPr>
            <a:spLocks noGrp="1"/>
          </p:cNvSpPr>
          <p:nvPr>
            <p:ph idx="1"/>
          </p:nvPr>
        </p:nvSpPr>
        <p:spPr>
          <a:xfrm>
            <a:off x="293297" y="1845733"/>
            <a:ext cx="11740551" cy="4348033"/>
          </a:xfrm>
        </p:spPr>
        <p:txBody>
          <a:bodyPr numCol="2">
            <a:normAutofit/>
          </a:bodyPr>
          <a:lstStyle/>
          <a:p>
            <a:pPr marL="0" indent="0">
              <a:buNone/>
            </a:pPr>
            <a:r>
              <a:rPr lang="en-US" dirty="0">
                <a:solidFill>
                  <a:srgbClr val="804000"/>
                </a:solidFill>
                <a:latin typeface="Courier New" panose="02070309020205020404" pitchFamily="49" charset="0"/>
              </a:rPr>
              <a:t>#include &lt;</a:t>
            </a:r>
            <a:r>
              <a:rPr lang="en-US" dirty="0" err="1">
                <a:solidFill>
                  <a:srgbClr val="804000"/>
                </a:solidFill>
                <a:latin typeface="Courier New" panose="02070309020205020404" pitchFamily="49" charset="0"/>
              </a:rPr>
              <a:t>Keypad.h</a:t>
            </a:r>
            <a:r>
              <a:rPr lang="en-US" dirty="0">
                <a:solidFill>
                  <a:srgbClr val="804000"/>
                </a:solidFill>
                <a:latin typeface="Courier New" panose="02070309020205020404" pitchFamily="49" charset="0"/>
              </a:rPr>
              <a:t>&gt; </a:t>
            </a:r>
            <a:endParaRPr lang="en-US" dirty="0" smtClean="0">
              <a:solidFill>
                <a:srgbClr val="804000"/>
              </a:solidFill>
              <a:latin typeface="Courier New" panose="02070309020205020404" pitchFamily="49" charset="0"/>
            </a:endParaRPr>
          </a:p>
          <a:p>
            <a:pPr marL="0" indent="0">
              <a:buNone/>
            </a:pPr>
            <a:r>
              <a:rPr lang="en-US" dirty="0" smtClean="0">
                <a:solidFill>
                  <a:srgbClr val="804000"/>
                </a:solidFill>
                <a:latin typeface="Courier New" panose="02070309020205020404" pitchFamily="49" charset="0"/>
              </a:rPr>
              <a:t>#</a:t>
            </a:r>
            <a:r>
              <a:rPr lang="en-US" dirty="0">
                <a:solidFill>
                  <a:srgbClr val="804000"/>
                </a:solidFill>
                <a:latin typeface="Courier New" panose="02070309020205020404" pitchFamily="49" charset="0"/>
              </a:rPr>
              <a:t>include &lt;</a:t>
            </a:r>
            <a:r>
              <a:rPr lang="en-US" dirty="0" err="1">
                <a:solidFill>
                  <a:srgbClr val="804000"/>
                </a:solidFill>
                <a:latin typeface="Courier New" panose="02070309020205020404" pitchFamily="49" charset="0"/>
              </a:rPr>
              <a:t>LiquidCrystal.h</a:t>
            </a:r>
            <a:r>
              <a:rPr lang="en-US" dirty="0">
                <a:solidFill>
                  <a:srgbClr val="804000"/>
                </a:solidFill>
                <a:latin typeface="Courier New" panose="02070309020205020404" pitchFamily="49" charset="0"/>
              </a:rPr>
              <a:t>&gt; </a:t>
            </a:r>
            <a:r>
              <a:rPr lang="en-US" dirty="0" err="1">
                <a:solidFill>
                  <a:srgbClr val="000000"/>
                </a:solidFill>
                <a:latin typeface="Courier New" panose="02070309020205020404" pitchFamily="49" charset="0"/>
              </a:rPr>
              <a:t>LiquidCrystal</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lcd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5</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8000FF"/>
                </a:solidFill>
                <a:latin typeface="Courier New" panose="02070309020205020404" pitchFamily="49" charset="0"/>
              </a:rPr>
              <a:t>const</a:t>
            </a:r>
            <a:r>
              <a:rPr lang="en-US" dirty="0">
                <a:solidFill>
                  <a:srgbClr val="000000"/>
                </a:solidFill>
                <a:latin typeface="Courier New" panose="02070309020205020404" pitchFamily="49" charset="0"/>
              </a:rPr>
              <a:t> byte ROWS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008000"/>
                </a:solidFill>
                <a:latin typeface="Courier New" panose="02070309020205020404" pitchFamily="49" charset="0"/>
              </a:rPr>
              <a:t>//four rows. </a:t>
            </a:r>
            <a:r>
              <a:rPr lang="en-US" dirty="0" err="1">
                <a:solidFill>
                  <a:srgbClr val="8000FF"/>
                </a:solidFill>
                <a:latin typeface="Courier New" panose="02070309020205020404" pitchFamily="49" charset="0"/>
              </a:rPr>
              <a:t>const</a:t>
            </a:r>
            <a:r>
              <a:rPr lang="en-US" dirty="0">
                <a:solidFill>
                  <a:srgbClr val="000000"/>
                </a:solidFill>
                <a:latin typeface="Courier New" panose="02070309020205020404" pitchFamily="49" charset="0"/>
              </a:rPr>
              <a:t> byte COLS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008000"/>
                </a:solidFill>
                <a:latin typeface="Courier New" panose="02070309020205020404" pitchFamily="49" charset="0"/>
              </a:rPr>
              <a:t>//four columns. </a:t>
            </a:r>
            <a:r>
              <a:rPr lang="en-US" dirty="0">
                <a:solidFill>
                  <a:srgbClr val="8000FF"/>
                </a:solidFill>
                <a:latin typeface="Courier New" panose="02070309020205020404" pitchFamily="49" charset="0"/>
              </a:rPr>
              <a:t>char</a:t>
            </a:r>
            <a:r>
              <a:rPr lang="en-US" dirty="0">
                <a:solidFill>
                  <a:srgbClr val="000000"/>
                </a:solidFill>
                <a:latin typeface="Courier New" panose="02070309020205020404" pitchFamily="49" charset="0"/>
              </a:rPr>
              <a:t> keys</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ROWS</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COLS</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'1'</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'2'</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'3'</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'A'</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b="1" dirty="0" smtClean="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'4'</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'5'</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'6'</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'B'</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b="1" dirty="0" smtClean="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'7'</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'8'</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'9'</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'C'</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b="1" dirty="0" smtClean="0">
                <a:solidFill>
                  <a:srgbClr val="000080"/>
                </a:solidFill>
                <a:latin typeface="Courier New" panose="02070309020205020404" pitchFamily="49" charset="0"/>
              </a:rPr>
              <a:t>{</a:t>
            </a:r>
            <a:r>
              <a:rPr lang="en-US" dirty="0" smtClean="0">
                <a:solidFill>
                  <a:srgbClr val="808080"/>
                </a:solidFill>
                <a:latin typeface="Courier New" panose="02070309020205020404" pitchFamily="49" charset="0"/>
              </a:rPr>
              <a:t>'*'</a:t>
            </a:r>
            <a:r>
              <a:rPr lang="en-US" b="1" dirty="0" smtClean="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byte </a:t>
            </a:r>
            <a:r>
              <a:rPr lang="en-US" dirty="0" err="1">
                <a:solidFill>
                  <a:srgbClr val="000000"/>
                </a:solidFill>
                <a:latin typeface="Courier New" panose="02070309020205020404" pitchFamily="49" charset="0"/>
              </a:rPr>
              <a:t>rowPins</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ROWS</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6</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7</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8</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9</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008000"/>
                </a:solidFill>
                <a:latin typeface="Courier New" panose="02070309020205020404" pitchFamily="49" charset="0"/>
              </a:rPr>
              <a:t>//connect to the row pinouts of the keypad. </a:t>
            </a:r>
            <a:endParaRPr lang="en-US" dirty="0" smtClean="0">
              <a:solidFill>
                <a:srgbClr val="008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byte </a:t>
            </a:r>
            <a:r>
              <a:rPr lang="en-US" dirty="0" err="1">
                <a:solidFill>
                  <a:srgbClr val="000000"/>
                </a:solidFill>
                <a:latin typeface="Courier New" panose="02070309020205020404" pitchFamily="49" charset="0"/>
              </a:rPr>
              <a:t>colPins</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COLS</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008000"/>
                </a:solidFill>
                <a:latin typeface="Courier New" panose="02070309020205020404" pitchFamily="49" charset="0"/>
              </a:rPr>
              <a:t>//connect to the column pinouts of the keypad. </a:t>
            </a:r>
            <a:endParaRPr lang="en-US" dirty="0" smtClean="0">
              <a:solidFill>
                <a:srgbClr val="008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Create an object of keypad </a:t>
            </a:r>
            <a:endParaRPr lang="en-US" dirty="0" smtClean="0">
              <a:solidFill>
                <a:srgbClr val="008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Keypad </a:t>
            </a:r>
            <a:r>
              <a:rPr lang="en-US" dirty="0" err="1">
                <a:solidFill>
                  <a:srgbClr val="000000"/>
                </a:solidFill>
                <a:latin typeface="Courier New" panose="02070309020205020404" pitchFamily="49" charset="0"/>
              </a:rPr>
              <a:t>keypad</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Keypad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makeKeymap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keys</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rowPins</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colPins</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ROWS</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COLS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a:p>
        </p:txBody>
      </p:sp>
    </p:spTree>
    <p:extLst>
      <p:ext uri="{BB962C8B-B14F-4D97-AF65-F5344CB8AC3E}">
        <p14:creationId xmlns:p14="http://schemas.microsoft.com/office/powerpoint/2010/main" val="740494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750498" y="286603"/>
            <a:ext cx="10405182" cy="1450757"/>
          </a:xfrm>
        </p:spPr>
        <p:txBody>
          <a:bodyPr/>
          <a:lstStyle/>
          <a:p>
            <a:r>
              <a:rPr lang="en-US"/>
              <a:t>Project 2</a:t>
            </a:r>
            <a:endParaRPr lang="el-GR"/>
          </a:p>
        </p:txBody>
      </p:sp>
      <p:sp>
        <p:nvSpPr>
          <p:cNvPr id="3" name="Θέση περιεχομένου 2"/>
          <p:cNvSpPr>
            <a:spLocks noGrp="1"/>
          </p:cNvSpPr>
          <p:nvPr>
            <p:ph idx="1"/>
          </p:nvPr>
        </p:nvSpPr>
        <p:spPr>
          <a:xfrm>
            <a:off x="862642" y="1845734"/>
            <a:ext cx="10964172" cy="4503308"/>
          </a:xfrm>
        </p:spPr>
        <p:txBody>
          <a:bodyPr>
            <a:normAutofit/>
          </a:bodyPr>
          <a:lstStyle/>
          <a:p>
            <a:pPr marL="0" indent="0">
              <a:buNone/>
            </a:pPr>
            <a:r>
              <a:rPr lang="en-US" dirty="0" err="1">
                <a:solidFill>
                  <a:srgbClr val="8000FF"/>
                </a:solidFill>
                <a:latin typeface="Courier New" panose="02070309020205020404" pitchFamily="49" charset="0"/>
              </a:rPr>
              <a:t>int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num_of_keys</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0</a:t>
            </a:r>
            <a:r>
              <a:rPr lang="en-US" b="1" dirty="0" smtClean="0">
                <a:solidFill>
                  <a:srgbClr val="000080"/>
                </a:solidFill>
                <a:latin typeface="Courier New" panose="02070309020205020404" pitchFamily="49" charset="0"/>
              </a:rPr>
              <a:t>;</a:t>
            </a: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We change these 2 lines. </a:t>
            </a:r>
            <a:endParaRPr lang="en-US" dirty="0" smtClean="0">
              <a:solidFill>
                <a:srgbClr val="008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const</a:t>
            </a:r>
            <a:r>
              <a:rPr lang="en-US" dirty="0" smtClean="0">
                <a:solidFill>
                  <a:srgbClr val="000000"/>
                </a:solidFill>
                <a:latin typeface="Courier New" panose="02070309020205020404" pitchFamily="49" charset="0"/>
              </a:rPr>
              <a:t> </a:t>
            </a:r>
            <a:r>
              <a:rPr lang="en-US" dirty="0" err="1">
                <a:solidFill>
                  <a:srgbClr val="8000FF"/>
                </a:solidFill>
                <a:latin typeface="Courier New" panose="02070309020205020404" pitchFamily="49" charset="0"/>
              </a:rPr>
              <a:t>int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password_length</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11</a:t>
            </a:r>
            <a:r>
              <a:rPr lang="en-US" b="1" dirty="0">
                <a:solidFill>
                  <a:srgbClr val="000080"/>
                </a:solidFill>
                <a:latin typeface="Courier New" panose="02070309020205020404" pitchFamily="49" charset="0"/>
              </a:rPr>
              <a:t>;</a:t>
            </a:r>
            <a:r>
              <a:rPr lang="en-US" dirty="0">
                <a:solidFill>
                  <a:srgbClr val="008000"/>
                </a:solidFill>
                <a:latin typeface="Courier New" panose="02070309020205020404" pitchFamily="49" charset="0"/>
              </a:rPr>
              <a:t>//We change it. </a:t>
            </a:r>
            <a:endParaRPr lang="en-US" dirty="0" smtClean="0">
              <a:solidFill>
                <a:srgbClr val="008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char</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password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password_length</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808080"/>
                </a:solidFill>
                <a:latin typeface="Courier New" panose="02070309020205020404" pitchFamily="49" charset="0"/>
              </a:rPr>
              <a:t>"0123456789A</a:t>
            </a:r>
            <a:r>
              <a:rPr lang="en-US" dirty="0" smtClean="0">
                <a:solidFill>
                  <a:srgbClr val="808080"/>
                </a:solidFill>
                <a:latin typeface="Courier New" panose="02070309020205020404" pitchFamily="49" charset="0"/>
              </a:rPr>
              <a:t>"</a:t>
            </a:r>
            <a:r>
              <a:rPr lang="en-US" b="1" dirty="0" smtClean="0">
                <a:solidFill>
                  <a:srgbClr val="000080"/>
                </a:solidFill>
                <a:latin typeface="Courier New" panose="02070309020205020404" pitchFamily="49" charset="0"/>
              </a:rPr>
              <a:t>;</a:t>
            </a: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Give the password you want. </a:t>
            </a:r>
            <a:endParaRPr lang="en-US" dirty="0" smtClean="0">
              <a:solidFill>
                <a:srgbClr val="008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char</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my_str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password_length</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808080"/>
                </a:solidFill>
                <a:latin typeface="Courier New" panose="02070309020205020404" pitchFamily="49" charset="0"/>
              </a:rPr>
              <a: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setup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begin</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9600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begin</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16</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"Give password: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setCursor</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008000"/>
                </a:solidFill>
                <a:latin typeface="Courier New" panose="02070309020205020404" pitchFamily="49" charset="0"/>
              </a:rPr>
              <a:t>//cursor goes to 2nd line</a:t>
            </a:r>
            <a:r>
              <a:rPr lang="en-US" dirty="0" smtClean="0">
                <a:solidFill>
                  <a:srgbClr val="008000"/>
                </a:solidFill>
                <a:latin typeface="Courier New" panose="02070309020205020404" pitchFamily="49" charset="0"/>
              </a:rPr>
              <a:t>.</a:t>
            </a:r>
            <a:r>
              <a:rPr lang="en-US" b="1" dirty="0" smtClean="0">
                <a:solidFill>
                  <a:srgbClr val="000080"/>
                </a:solidFill>
                <a:latin typeface="Courier New" panose="02070309020205020404" pitchFamily="49" charset="0"/>
              </a:rPr>
              <a:t>}</a:t>
            </a:r>
            <a:endParaRPr lang="el-GR" dirty="0"/>
          </a:p>
        </p:txBody>
      </p:sp>
    </p:spTree>
    <p:extLst>
      <p:ext uri="{BB962C8B-B14F-4D97-AF65-F5344CB8AC3E}">
        <p14:creationId xmlns:p14="http://schemas.microsoft.com/office/powerpoint/2010/main" val="290655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733246" y="286603"/>
            <a:ext cx="10422434" cy="1450757"/>
          </a:xfrm>
        </p:spPr>
        <p:txBody>
          <a:bodyPr/>
          <a:lstStyle/>
          <a:p>
            <a:r>
              <a:rPr lang="en-US"/>
              <a:t>Project 2</a:t>
            </a:r>
            <a:endParaRPr lang="el-GR"/>
          </a:p>
        </p:txBody>
      </p:sp>
      <p:sp>
        <p:nvSpPr>
          <p:cNvPr id="3" name="Θέση περιεχομένου 2"/>
          <p:cNvSpPr>
            <a:spLocks noGrp="1"/>
          </p:cNvSpPr>
          <p:nvPr>
            <p:ph idx="1"/>
          </p:nvPr>
        </p:nvSpPr>
        <p:spPr>
          <a:xfrm>
            <a:off x="802256" y="1737360"/>
            <a:ext cx="11207440" cy="4468164"/>
          </a:xfrm>
        </p:spPr>
        <p:txBody>
          <a:bodyPr>
            <a:normAutofit/>
          </a:bodyPr>
          <a:lstStyle/>
          <a:p>
            <a:pPr marL="0" indent="0">
              <a:buNone/>
            </a:pPr>
            <a:r>
              <a:rPr lang="en-US" dirty="0">
                <a:solidFill>
                  <a:srgbClr val="8000FF"/>
                </a:solidFill>
                <a:latin typeface="Courier New" panose="02070309020205020404" pitchFamily="49" charset="0"/>
              </a:rPr>
              <a:t>void</a:t>
            </a:r>
            <a:r>
              <a:rPr lang="en-US" dirty="0">
                <a:solidFill>
                  <a:srgbClr val="000000"/>
                </a:solidFill>
                <a:latin typeface="Courier New" panose="02070309020205020404" pitchFamily="49" charset="0"/>
              </a:rPr>
              <a:t> loop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smtClean="0">
                <a:solidFill>
                  <a:srgbClr val="8000FF"/>
                </a:solidFill>
                <a:latin typeface="Courier New" panose="02070309020205020404" pitchFamily="49" charset="0"/>
              </a:rPr>
              <a:t>char</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key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keypad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getKey</a:t>
            </a:r>
            <a:r>
              <a:rPr lang="en-US" b="1" dirty="0">
                <a:solidFill>
                  <a:srgbClr val="000080"/>
                </a:solidFill>
                <a:latin typeface="Courier New" panose="02070309020205020404" pitchFamily="49" charset="0"/>
              </a:rPr>
              <a:t>();</a:t>
            </a:r>
            <a:r>
              <a:rPr lang="en-US" dirty="0">
                <a:solidFill>
                  <a:srgbClr val="008000"/>
                </a:solidFill>
                <a:latin typeface="Courier New" panose="02070309020205020404" pitchFamily="49" charset="0"/>
              </a:rPr>
              <a:t>//Read the key. </a:t>
            </a:r>
            <a:endParaRPr lang="en-US" dirty="0" smtClean="0">
              <a:solidFill>
                <a:srgbClr val="008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Print if key pressed </a:t>
            </a:r>
            <a:endParaRPr lang="en-US" dirty="0" smtClean="0">
              <a:solidFill>
                <a:srgbClr val="008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if</a:t>
            </a:r>
            <a:r>
              <a:rPr lang="en-US" dirty="0" smtClean="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key</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key</a:t>
            </a:r>
            <a:r>
              <a:rPr lang="en-US" b="1" dirty="0">
                <a:solidFill>
                  <a:srgbClr val="000080"/>
                </a:solidFill>
                <a:latin typeface="Courier New" panose="02070309020205020404" pitchFamily="49" charset="0"/>
              </a:rPr>
              <a:t>);</a:t>
            </a:r>
            <a:r>
              <a:rPr lang="en-US" dirty="0">
                <a:solidFill>
                  <a:srgbClr val="008000"/>
                </a:solidFill>
                <a:latin typeface="Courier New" panose="02070309020205020404" pitchFamily="49" charset="0"/>
              </a:rPr>
              <a:t>//print key at </a:t>
            </a:r>
            <a:r>
              <a:rPr lang="en-US" dirty="0" err="1">
                <a:solidFill>
                  <a:srgbClr val="008000"/>
                </a:solidFill>
                <a:latin typeface="Courier New" panose="02070309020205020404" pitchFamily="49" charset="0"/>
              </a:rPr>
              <a:t>lcd</a:t>
            </a:r>
            <a:r>
              <a:rPr lang="en-US" dirty="0">
                <a:solidFill>
                  <a:srgbClr val="008000"/>
                </a:solidFill>
                <a:latin typeface="Courier New" panose="02070309020205020404" pitchFamily="49" charset="0"/>
              </a:rPr>
              <a:t>. </a:t>
            </a:r>
            <a:endParaRPr lang="en-US" dirty="0" smtClean="0">
              <a:solidFill>
                <a:srgbClr val="008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Put the key in the array. </a:t>
            </a:r>
            <a:endParaRPr lang="en-US" dirty="0" smtClean="0">
              <a:solidFill>
                <a:srgbClr val="008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my_str</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num_of_keys</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key</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num_of_keys</a:t>
            </a:r>
            <a:r>
              <a:rPr lang="en-US" b="1" dirty="0" smtClean="0">
                <a:solidFill>
                  <a:srgbClr val="000080"/>
                </a:solidFill>
                <a:latin typeface="Courier New" panose="02070309020205020404" pitchFamily="49" charset="0"/>
              </a:rPr>
              <a:t>++;}</a:t>
            </a:r>
            <a:endParaRPr lang="en-US" dirty="0">
              <a:effectLst/>
            </a:endParaRPr>
          </a:p>
        </p:txBody>
      </p:sp>
    </p:spTree>
    <p:extLst>
      <p:ext uri="{BB962C8B-B14F-4D97-AF65-F5344CB8AC3E}">
        <p14:creationId xmlns:p14="http://schemas.microsoft.com/office/powerpoint/2010/main" val="16121553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163903" y="286603"/>
            <a:ext cx="10991778" cy="1450757"/>
          </a:xfrm>
        </p:spPr>
        <p:txBody>
          <a:bodyPr/>
          <a:lstStyle/>
          <a:p>
            <a:r>
              <a:rPr lang="en-US" dirty="0"/>
              <a:t>Project 2</a:t>
            </a:r>
            <a:endParaRPr lang="el-GR" dirty="0"/>
          </a:p>
        </p:txBody>
      </p:sp>
      <p:sp>
        <p:nvSpPr>
          <p:cNvPr id="3" name="Θέση περιεχομένου 2"/>
          <p:cNvSpPr>
            <a:spLocks noGrp="1"/>
          </p:cNvSpPr>
          <p:nvPr>
            <p:ph idx="1"/>
          </p:nvPr>
        </p:nvSpPr>
        <p:spPr>
          <a:xfrm>
            <a:off x="258791" y="1737360"/>
            <a:ext cx="11766431" cy="4542670"/>
          </a:xfrm>
        </p:spPr>
        <p:txBody>
          <a:bodyPr numCol="2">
            <a:normAutofit fontScale="70000" lnSpcReduction="20000"/>
          </a:bodyPr>
          <a:lstStyle/>
          <a:p>
            <a:pPr marL="0" indent="0">
              <a:buNone/>
            </a:pPr>
            <a:r>
              <a:rPr lang="en-US" b="1" dirty="0">
                <a:solidFill>
                  <a:srgbClr val="0000FF"/>
                </a:solidFill>
                <a:latin typeface="Courier New" panose="02070309020205020404" pitchFamily="49" charset="0"/>
              </a:rPr>
              <a:t>if</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num_of_keys</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password_length</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clear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if</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strcmp</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my_str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password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0</a:t>
            </a:r>
            <a:r>
              <a:rPr lang="en-US" b="1" dirty="0" smtClean="0">
                <a:solidFill>
                  <a:srgbClr val="000080"/>
                </a:solidFill>
                <a:latin typeface="Courier New" panose="02070309020205020404" pitchFamily="49" charset="0"/>
              </a:rPr>
              <a:t>){</a:t>
            </a: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password is correct</a:t>
            </a:r>
            <a:r>
              <a:rPr lang="en-US" dirty="0" smtClean="0">
                <a:solidFill>
                  <a:srgbClr val="00800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println</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my_str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"Correct password"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3000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clear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"Give password: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setCursor</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a:t>
            </a:r>
            <a:r>
              <a:rPr lang="en-US" b="1" dirty="0" smtClean="0">
                <a:solidFill>
                  <a:srgbClr val="000080"/>
                </a:solidFill>
                <a:latin typeface="Courier New" panose="02070309020205020404" pitchFamily="49" charset="0"/>
              </a:rPr>
              <a:t>);</a:t>
            </a: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cursor goes to 2nd line. </a:t>
            </a:r>
            <a:endParaRPr lang="en-US" dirty="0" smtClean="0">
              <a:solidFill>
                <a:srgbClr val="008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num_of_keys</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0</a:t>
            </a:r>
            <a:r>
              <a:rPr lang="en-US" b="1" dirty="0" smtClean="0">
                <a:solidFill>
                  <a:srgbClr val="000080"/>
                </a:solidFill>
                <a:latin typeface="Courier New" panose="02070309020205020404" pitchFamily="49" charset="0"/>
              </a:rPr>
              <a:t>;</a:t>
            </a: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Clear the array. </a:t>
            </a:r>
            <a:endParaRPr lang="en-US" dirty="0" smtClean="0">
              <a:solidFill>
                <a:srgbClr val="008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for</a:t>
            </a:r>
            <a:r>
              <a:rPr lang="en-US" b="1" dirty="0" smtClean="0">
                <a:solidFill>
                  <a:srgbClr val="000080"/>
                </a:solidFill>
                <a:latin typeface="Courier New" panose="02070309020205020404" pitchFamily="49" charset="0"/>
              </a:rPr>
              <a:t>(</a:t>
            </a:r>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a:t>
            </a:r>
            <a:r>
              <a:rPr lang="en-US" b="1" dirty="0">
                <a:solidFill>
                  <a:srgbClr val="000080"/>
                </a:solidFill>
                <a:latin typeface="Courier New" panose="02070309020205020404" pitchFamily="49" charset="0"/>
              </a:rPr>
              <a:t>&lt;</a:t>
            </a:r>
            <a:r>
              <a:rPr lang="en-US" dirty="0" err="1">
                <a:solidFill>
                  <a:srgbClr val="000000"/>
                </a:solidFill>
                <a:latin typeface="Courier New" panose="02070309020205020404" pitchFamily="49" charset="0"/>
              </a:rPr>
              <a:t>password_length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err="1" smtClean="0">
                <a:solidFill>
                  <a:srgbClr val="000000"/>
                </a:solidFill>
                <a:latin typeface="Courier New" panose="02070309020205020404" pitchFamily="49" charset="0"/>
              </a:rPr>
              <a:t>my_str</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i</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smtClean="0">
                <a:solidFill>
                  <a:srgbClr val="808080"/>
                </a:solidFill>
                <a:latin typeface="Courier New" panose="02070309020205020404" pitchFamily="49" charset="0"/>
              </a:rPr>
              <a:t>""</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b="1" dirty="0" smtClean="0">
                <a:solidFill>
                  <a:srgbClr val="0000FF"/>
                </a:solidFill>
                <a:latin typeface="Courier New" panose="02070309020205020404" pitchFamily="49" charset="0"/>
              </a:rPr>
              <a:t>else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println</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my_str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"Wrong password"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3000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clear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"Give password: </a:t>
            </a:r>
            <a:r>
              <a:rPr lang="en-US" dirty="0" smtClean="0">
                <a:solidFill>
                  <a:srgbClr val="808080"/>
                </a:solidFill>
                <a:latin typeface="Courier New" panose="02070309020205020404" pitchFamily="49" charset="0"/>
              </a:rPr>
              <a:t>"</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setCursor</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smtClean="0">
                <a:solidFill>
                  <a:srgbClr val="FF8000"/>
                </a:solidFill>
                <a:latin typeface="Courier New" panose="02070309020205020404" pitchFamily="49" charset="0"/>
              </a:rPr>
              <a:t>1</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cursor goes to 2nd line. </a:t>
            </a:r>
            <a:r>
              <a:rPr lang="en-US" dirty="0" err="1">
                <a:solidFill>
                  <a:srgbClr val="000000"/>
                </a:solidFill>
                <a:latin typeface="Courier New" panose="02070309020205020404" pitchFamily="49" charset="0"/>
              </a:rPr>
              <a:t>num_of_keys</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Clear the array. </a:t>
            </a:r>
            <a:endParaRPr lang="en-US" dirty="0" smtClean="0">
              <a:solidFill>
                <a:srgbClr val="008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for</a:t>
            </a:r>
            <a:r>
              <a:rPr lang="en-US" b="1" dirty="0" smtClean="0">
                <a:solidFill>
                  <a:srgbClr val="000080"/>
                </a:solidFill>
                <a:latin typeface="Courier New" panose="02070309020205020404" pitchFamily="49" charset="0"/>
              </a:rPr>
              <a:t>(</a:t>
            </a:r>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a:t>
            </a:r>
            <a:r>
              <a:rPr lang="en-US" b="1" dirty="0">
                <a:solidFill>
                  <a:srgbClr val="000080"/>
                </a:solidFill>
                <a:latin typeface="Courier New" panose="02070309020205020404" pitchFamily="49" charset="0"/>
              </a:rPr>
              <a:t>&lt;</a:t>
            </a:r>
            <a:r>
              <a:rPr lang="en-US" dirty="0" err="1">
                <a:solidFill>
                  <a:srgbClr val="000000"/>
                </a:solidFill>
                <a:latin typeface="Courier New" panose="02070309020205020404" pitchFamily="49" charset="0"/>
              </a:rPr>
              <a:t>password_length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err="1" smtClean="0">
                <a:solidFill>
                  <a:srgbClr val="000000"/>
                </a:solidFill>
                <a:latin typeface="Courier New" panose="02070309020205020404" pitchFamily="49" charset="0"/>
              </a:rPr>
              <a:t>my_str</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i</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smtClean="0">
                <a:solidFill>
                  <a:srgbClr val="808080"/>
                </a:solidFill>
                <a:latin typeface="Courier New" panose="02070309020205020404" pitchFamily="49" charset="0"/>
              </a:rPr>
              <a:t>""</a:t>
            </a:r>
            <a:r>
              <a:rPr lang="en-US" b="1" dirty="0" smtClean="0">
                <a:solidFill>
                  <a:srgbClr val="000080"/>
                </a:solidFill>
                <a:latin typeface="Courier New" panose="02070309020205020404" pitchFamily="49" charset="0"/>
              </a:rPr>
              <a:t>;</a:t>
            </a:r>
            <a:endParaRPr lang="en-US" dirty="0" smtClean="0">
              <a:solidFill>
                <a:srgbClr val="000000"/>
              </a:solidFill>
              <a:latin typeface="Courier New" panose="02070309020205020404" pitchFamily="49" charset="0"/>
            </a:endParaRPr>
          </a:p>
          <a:p>
            <a:pPr marL="0" indent="0">
              <a:buNone/>
            </a:pP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n-US" dirty="0"/>
          </a:p>
          <a:p>
            <a:endParaRPr lang="el-GR" dirty="0"/>
          </a:p>
        </p:txBody>
      </p:sp>
    </p:spTree>
    <p:extLst>
      <p:ext uri="{BB962C8B-B14F-4D97-AF65-F5344CB8AC3E}">
        <p14:creationId xmlns:p14="http://schemas.microsoft.com/office/powerpoint/2010/main" val="28584538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smtClean="0"/>
              <a:t>Joystick </a:t>
            </a:r>
            <a:r>
              <a:rPr lang="en-US" dirty="0"/>
              <a:t>module</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7551049" y="2208572"/>
            <a:ext cx="3896083" cy="4022725"/>
          </a:xfrm>
          <a:prstGeom prst="rect">
            <a:avLst/>
          </a:prstGeom>
        </p:spPr>
      </p:pic>
      <p:sp>
        <p:nvSpPr>
          <p:cNvPr id="3" name="TextBox 2"/>
          <p:cNvSpPr txBox="1"/>
          <p:nvPr/>
        </p:nvSpPr>
        <p:spPr>
          <a:xfrm>
            <a:off x="1097280" y="1737360"/>
            <a:ext cx="6899407" cy="4401205"/>
          </a:xfrm>
          <a:prstGeom prst="rect">
            <a:avLst/>
          </a:prstGeom>
          <a:noFill/>
        </p:spPr>
        <p:txBody>
          <a:bodyPr wrap="square" rtlCol="0">
            <a:spAutoFit/>
          </a:bodyPr>
          <a:lstStyle/>
          <a:p>
            <a:r>
              <a:rPr lang="el-GR" sz="2800" dirty="0"/>
              <a:t>Το </a:t>
            </a:r>
            <a:r>
              <a:rPr lang="en-US" sz="2800" dirty="0"/>
              <a:t>Joystick</a:t>
            </a:r>
            <a:r>
              <a:rPr lang="el-GR" sz="2800" dirty="0" smtClean="0"/>
              <a:t> </a:t>
            </a:r>
            <a:r>
              <a:rPr lang="el-GR" sz="2800" dirty="0"/>
              <a:t>έχει δύο ποτενσιόμετρα για να διαβάσει την είσοδο του χρήστη. Ένα ποτενσιόμετρο χρησιμοποιείται για να πάρει την αναλογική τάση εξόδου για κίνηση X-Direction και το άλλο ποτενσιόμετρο χρησιμοποιείται για να πάρει την αναλογική τάση εξόδου για κίνηση Y-Direction</a:t>
            </a:r>
            <a:r>
              <a:rPr lang="el-GR" sz="2800" dirty="0" smtClean="0"/>
              <a:t>.</a:t>
            </a:r>
            <a:endParaRPr lang="en-US" sz="2800" dirty="0" smtClean="0"/>
          </a:p>
          <a:p>
            <a:r>
              <a:rPr lang="el-GR" sz="2800" dirty="0" smtClean="0"/>
              <a:t>Επίσης περιέχει </a:t>
            </a:r>
            <a:r>
              <a:rPr lang="el-GR" sz="2800" dirty="0"/>
              <a:t>έναν διακόπτη που ενεργοποιείται όταν </a:t>
            </a:r>
            <a:r>
              <a:rPr lang="el-GR" sz="2800" dirty="0" smtClean="0"/>
              <a:t>πιέζουμε προς </a:t>
            </a:r>
            <a:r>
              <a:rPr lang="el-GR" sz="2800" dirty="0"/>
              <a:t>τα κάτω το καπάκι. </a:t>
            </a:r>
          </a:p>
        </p:txBody>
      </p:sp>
    </p:spTree>
    <p:extLst>
      <p:ext uri="{BB962C8B-B14F-4D97-AF65-F5344CB8AC3E}">
        <p14:creationId xmlns:p14="http://schemas.microsoft.com/office/powerpoint/2010/main" val="656812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Joystick module</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746425" y="2406057"/>
            <a:ext cx="5438715" cy="3236088"/>
          </a:xfrm>
          <a:prstGeom prst="rect">
            <a:avLst/>
          </a:prstGeom>
        </p:spPr>
      </p:pic>
      <p:pic>
        <p:nvPicPr>
          <p:cNvPr id="5" name="Εικόνα 4"/>
          <p:cNvPicPr>
            <a:picLocks noChangeAspect="1"/>
          </p:cNvPicPr>
          <p:nvPr/>
        </p:nvPicPr>
        <p:blipFill>
          <a:blip r:embed="rId3"/>
          <a:stretch>
            <a:fillRect/>
          </a:stretch>
        </p:blipFill>
        <p:spPr>
          <a:xfrm>
            <a:off x="6694906" y="2406057"/>
            <a:ext cx="4760973" cy="3148905"/>
          </a:xfrm>
          <a:prstGeom prst="rect">
            <a:avLst/>
          </a:prstGeom>
        </p:spPr>
      </p:pic>
    </p:spTree>
    <p:extLst>
      <p:ext uri="{BB962C8B-B14F-4D97-AF65-F5344CB8AC3E}">
        <p14:creationId xmlns:p14="http://schemas.microsoft.com/office/powerpoint/2010/main" val="8302207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Θέση περιεχομένου 3"/>
          <p:cNvPicPr>
            <a:picLocks noChangeAspect="1"/>
          </p:cNvPicPr>
          <p:nvPr/>
        </p:nvPicPr>
        <p:blipFill>
          <a:blip r:embed="rId2"/>
          <a:stretch>
            <a:fillRect/>
          </a:stretch>
        </p:blipFill>
        <p:spPr>
          <a:xfrm>
            <a:off x="2916113" y="77637"/>
            <a:ext cx="6473642" cy="5934974"/>
          </a:xfrm>
          <a:prstGeom prst="rect">
            <a:avLst/>
          </a:prstGeom>
        </p:spPr>
      </p:pic>
      <p:pic>
        <p:nvPicPr>
          <p:cNvPr id="3" name="Εικόνα 2"/>
          <p:cNvPicPr>
            <a:picLocks noChangeAspect="1"/>
          </p:cNvPicPr>
          <p:nvPr/>
        </p:nvPicPr>
        <p:blipFill>
          <a:blip r:embed="rId3"/>
          <a:stretch>
            <a:fillRect/>
          </a:stretch>
        </p:blipFill>
        <p:spPr>
          <a:xfrm>
            <a:off x="6732917" y="5170008"/>
            <a:ext cx="2590800" cy="1038225"/>
          </a:xfrm>
          <a:prstGeom prst="rect">
            <a:avLst/>
          </a:prstGeom>
        </p:spPr>
      </p:pic>
      <p:sp>
        <p:nvSpPr>
          <p:cNvPr id="4" name="TextBox 3"/>
          <p:cNvSpPr txBox="1"/>
          <p:nvPr/>
        </p:nvSpPr>
        <p:spPr>
          <a:xfrm>
            <a:off x="2512778" y="5685013"/>
            <a:ext cx="7280311" cy="523220"/>
          </a:xfrm>
          <a:prstGeom prst="rect">
            <a:avLst/>
          </a:prstGeom>
          <a:noFill/>
        </p:spPr>
        <p:txBody>
          <a:bodyPr wrap="square" rtlCol="0">
            <a:spAutoFit/>
          </a:bodyPr>
          <a:lstStyle/>
          <a:p>
            <a:pPr algn="ctr"/>
            <a:r>
              <a:rPr lang="el-GR" sz="2800" dirty="0" smtClean="0"/>
              <a:t>Αναλογική τιμή ανάλογα με τη θέση του </a:t>
            </a:r>
            <a:r>
              <a:rPr lang="en-US" sz="2800" dirty="0" smtClean="0"/>
              <a:t>joystick</a:t>
            </a:r>
            <a:endParaRPr lang="el-GR" sz="2800" dirty="0"/>
          </a:p>
        </p:txBody>
      </p:sp>
    </p:spTree>
    <p:extLst>
      <p:ext uri="{BB962C8B-B14F-4D97-AF65-F5344CB8AC3E}">
        <p14:creationId xmlns:p14="http://schemas.microsoft.com/office/powerpoint/2010/main" val="31651728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Θέση περιεχομένου 3"/>
          <p:cNvPicPr>
            <a:picLocks noChangeAspect="1"/>
          </p:cNvPicPr>
          <p:nvPr/>
        </p:nvPicPr>
        <p:blipFill>
          <a:blip r:embed="rId2"/>
          <a:stretch>
            <a:fillRect/>
          </a:stretch>
        </p:blipFill>
        <p:spPr>
          <a:xfrm>
            <a:off x="2104845" y="305361"/>
            <a:ext cx="8086015" cy="5748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58396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Joystick module</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4803177" y="2053404"/>
            <a:ext cx="6113791" cy="4022725"/>
          </a:xfrm>
          <a:prstGeom prst="rect">
            <a:avLst/>
          </a:prstGeom>
        </p:spPr>
      </p:pic>
      <p:pic>
        <p:nvPicPr>
          <p:cNvPr id="5" name="Εικόνα 4"/>
          <p:cNvPicPr>
            <a:picLocks noChangeAspect="1"/>
          </p:cNvPicPr>
          <p:nvPr/>
        </p:nvPicPr>
        <p:blipFill rotWithShape="1">
          <a:blip r:embed="rId3"/>
          <a:srcRect t="6842" b="3473"/>
          <a:stretch/>
        </p:blipFill>
        <p:spPr>
          <a:xfrm>
            <a:off x="1097280" y="1909889"/>
            <a:ext cx="3358842" cy="4309757"/>
          </a:xfrm>
          <a:prstGeom prst="rect">
            <a:avLst/>
          </a:prstGeom>
        </p:spPr>
      </p:pic>
    </p:spTree>
    <p:extLst>
      <p:ext uri="{BB962C8B-B14F-4D97-AF65-F5344CB8AC3E}">
        <p14:creationId xmlns:p14="http://schemas.microsoft.com/office/powerpoint/2010/main" val="487199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Keypad 4x4 Matrix </a:t>
            </a:r>
            <a:r>
              <a:rPr lang="en-US" dirty="0" smtClean="0"/>
              <a:t>Membrane</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6924524" y="2105055"/>
            <a:ext cx="4231156" cy="4022725"/>
          </a:xfrm>
          <a:prstGeom prst="rect">
            <a:avLst/>
          </a:prstGeom>
        </p:spPr>
      </p:pic>
      <p:sp>
        <p:nvSpPr>
          <p:cNvPr id="3" name="TextBox 2"/>
          <p:cNvSpPr txBox="1"/>
          <p:nvPr/>
        </p:nvSpPr>
        <p:spPr>
          <a:xfrm>
            <a:off x="888520" y="2346702"/>
            <a:ext cx="6366295" cy="3539430"/>
          </a:xfrm>
          <a:prstGeom prst="rect">
            <a:avLst/>
          </a:prstGeom>
          <a:noFill/>
        </p:spPr>
        <p:txBody>
          <a:bodyPr wrap="square" rtlCol="0">
            <a:spAutoFit/>
          </a:bodyPr>
          <a:lstStyle/>
          <a:p>
            <a:r>
              <a:rPr lang="el-GR" sz="2800" dirty="0" smtClean="0"/>
              <a:t>Το </a:t>
            </a:r>
            <a:r>
              <a:rPr lang="en-US" sz="2800" dirty="0"/>
              <a:t>4x4 Matrix Membrane</a:t>
            </a:r>
            <a:r>
              <a:rPr lang="el-GR" sz="2800" dirty="0" smtClean="0"/>
              <a:t> </a:t>
            </a:r>
            <a:r>
              <a:rPr lang="el-GR" sz="2800" dirty="0"/>
              <a:t>έχει 8 </a:t>
            </a:r>
            <a:r>
              <a:rPr lang="el-GR" sz="2800" dirty="0" smtClean="0"/>
              <a:t>κουμπιά χωρισμένα </a:t>
            </a:r>
            <a:r>
              <a:rPr lang="el-GR" sz="2800" dirty="0"/>
              <a:t>σε 4 σειρές και 4 στήλες</a:t>
            </a:r>
            <a:r>
              <a:rPr lang="el-GR" sz="2800" dirty="0" smtClean="0"/>
              <a:t>. Το </a:t>
            </a:r>
            <a:r>
              <a:rPr lang="el-GR" sz="2800" dirty="0"/>
              <a:t>πάτημα ενός κουμπιού </a:t>
            </a:r>
            <a:r>
              <a:rPr lang="el-GR" sz="2800" dirty="0" smtClean="0"/>
              <a:t>βραχυκυκλώνει </a:t>
            </a:r>
            <a:r>
              <a:rPr lang="el-GR" sz="2800" dirty="0"/>
              <a:t>μια από τις γραμμές σειράς σε μία από τις γραμμές στηλών, επιτρέποντας στο ρεύμα να ρέει μεταξύ τους. Για παράδειγμα, όταν πατηθεί το πλήκτρο «4», η στήλη 1 και η σειρά 2 </a:t>
            </a:r>
            <a:r>
              <a:rPr lang="el-GR" sz="2800" dirty="0" smtClean="0"/>
              <a:t>βραχυκυκλώνονται.</a:t>
            </a:r>
            <a:endParaRPr lang="el-GR" sz="2800" dirty="0"/>
          </a:p>
        </p:txBody>
      </p:sp>
    </p:spTree>
    <p:extLst>
      <p:ext uri="{BB962C8B-B14F-4D97-AF65-F5344CB8AC3E}">
        <p14:creationId xmlns:p14="http://schemas.microsoft.com/office/powerpoint/2010/main" val="1009374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smtClean="0"/>
              <a:t>Βασικές εντολές</a:t>
            </a:r>
            <a:endParaRPr lang="el-GR" dirty="0"/>
          </a:p>
        </p:txBody>
      </p:sp>
      <p:sp>
        <p:nvSpPr>
          <p:cNvPr id="3" name="Θέση περιεχομένου 2"/>
          <p:cNvSpPr>
            <a:spLocks noGrp="1"/>
          </p:cNvSpPr>
          <p:nvPr>
            <p:ph idx="1"/>
          </p:nvPr>
        </p:nvSpPr>
        <p:spPr>
          <a:xfrm>
            <a:off x="1097280" y="1845734"/>
            <a:ext cx="10058400" cy="4641330"/>
          </a:xfrm>
        </p:spPr>
        <p:txBody>
          <a:bodyPr numCol="1">
            <a:normAutofit/>
          </a:bodyPr>
          <a:lstStyle/>
          <a:p>
            <a:pPr>
              <a:buFont typeface="Wingdings" panose="05000000000000000000" pitchFamily="2" charset="2"/>
              <a:buChar char="q"/>
            </a:pPr>
            <a:r>
              <a:rPr lang="en-US" sz="2800" b="1" dirty="0" err="1" smtClean="0"/>
              <a:t>pinMode</a:t>
            </a:r>
            <a:r>
              <a:rPr lang="en-US" sz="2800" b="1" dirty="0" smtClean="0"/>
              <a:t>(</a:t>
            </a:r>
            <a:r>
              <a:rPr lang="en-US" sz="2800" b="1" dirty="0" err="1" smtClean="0"/>
              <a:t>SW_pin</a:t>
            </a:r>
            <a:r>
              <a:rPr lang="en-US" sz="2800" b="1" dirty="0"/>
              <a:t>, INPUT); </a:t>
            </a:r>
            <a:endParaRPr lang="el-GR" sz="2800" b="1" dirty="0" smtClean="0"/>
          </a:p>
          <a:p>
            <a:pPr marL="0" indent="0">
              <a:buNone/>
            </a:pPr>
            <a:r>
              <a:rPr lang="el-GR" sz="2800" dirty="0" smtClean="0"/>
              <a:t>Το ορίζουμε σαν </a:t>
            </a:r>
            <a:r>
              <a:rPr lang="en-US" sz="2800" dirty="0" smtClean="0"/>
              <a:t> input.</a:t>
            </a:r>
            <a:endParaRPr lang="el-GR" sz="2800" dirty="0" smtClean="0"/>
          </a:p>
          <a:p>
            <a:pPr>
              <a:buFont typeface="Wingdings" panose="05000000000000000000" pitchFamily="2" charset="2"/>
              <a:buChar char="q"/>
            </a:pPr>
            <a:r>
              <a:rPr lang="en-US" sz="2800" b="1" dirty="0" err="1" smtClean="0"/>
              <a:t>digitalWrite</a:t>
            </a:r>
            <a:r>
              <a:rPr lang="en-US" sz="2800" b="1" dirty="0" smtClean="0"/>
              <a:t>(</a:t>
            </a:r>
            <a:r>
              <a:rPr lang="en-US" sz="2800" b="1" dirty="0" err="1" smtClean="0"/>
              <a:t>SW_pin</a:t>
            </a:r>
            <a:r>
              <a:rPr lang="en-US" sz="2800" b="1" dirty="0"/>
              <a:t>, HIGH</a:t>
            </a:r>
            <a:r>
              <a:rPr lang="en-US" sz="2800" b="1" dirty="0" smtClean="0"/>
              <a:t>);</a:t>
            </a:r>
            <a:endParaRPr lang="el-GR" sz="2800" b="1" dirty="0"/>
          </a:p>
          <a:p>
            <a:pPr marL="0" indent="0">
              <a:buNone/>
            </a:pPr>
            <a:r>
              <a:rPr lang="el-GR" sz="2800" dirty="0" smtClean="0"/>
              <a:t>Το κάνουμε </a:t>
            </a:r>
            <a:r>
              <a:rPr lang="en-US" sz="2800" dirty="0" smtClean="0"/>
              <a:t>HIGH.</a:t>
            </a:r>
          </a:p>
          <a:p>
            <a:pPr>
              <a:buFont typeface="Wingdings" panose="05000000000000000000" pitchFamily="2" charset="2"/>
              <a:buChar char="q"/>
            </a:pPr>
            <a:r>
              <a:rPr lang="el-GR" sz="2800" dirty="0" smtClean="0"/>
              <a:t>Για την προσομοίωση είναι υπεύθυνος ο κώδικας της </a:t>
            </a:r>
            <a:r>
              <a:rPr lang="en-US" sz="2800" dirty="0" smtClean="0"/>
              <a:t>processing</a:t>
            </a:r>
            <a:r>
              <a:rPr lang="el-GR" sz="2800" dirty="0" smtClean="0"/>
              <a:t> ο κώδικας του </a:t>
            </a:r>
            <a:r>
              <a:rPr lang="en-US" sz="2800" dirty="0" smtClean="0"/>
              <a:t>Arduino </a:t>
            </a:r>
            <a:r>
              <a:rPr lang="el-GR" sz="2800" dirty="0" smtClean="0"/>
              <a:t>απλά τυπώνει τα μηνύματα στο </a:t>
            </a:r>
            <a:r>
              <a:rPr lang="en-US" sz="2800" dirty="0" smtClean="0"/>
              <a:t>serial monitor.</a:t>
            </a:r>
            <a:endParaRPr lang="el-GR" dirty="0" smtClean="0"/>
          </a:p>
          <a:p>
            <a:endParaRPr lang="el-GR" dirty="0"/>
          </a:p>
        </p:txBody>
      </p:sp>
    </p:spTree>
    <p:extLst>
      <p:ext uri="{BB962C8B-B14F-4D97-AF65-F5344CB8AC3E}">
        <p14:creationId xmlns:p14="http://schemas.microsoft.com/office/powerpoint/2010/main" val="3113745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l-GR" dirty="0" smtClean="0"/>
              <a:t>3</a:t>
            </a:r>
            <a:endParaRPr lang="el-GR" dirty="0"/>
          </a:p>
        </p:txBody>
      </p:sp>
      <p:sp>
        <p:nvSpPr>
          <p:cNvPr id="3" name="Θέση περιεχομένου 2"/>
          <p:cNvSpPr>
            <a:spLocks noGrp="1"/>
          </p:cNvSpPr>
          <p:nvPr>
            <p:ph idx="1"/>
          </p:nvPr>
        </p:nvSpPr>
        <p:spPr/>
        <p:txBody>
          <a:bodyPr>
            <a:normAutofit/>
          </a:bodyPr>
          <a:lstStyle/>
          <a:p>
            <a:r>
              <a:rPr lang="el-GR" sz="2800" dirty="0" smtClean="0"/>
              <a:t>Ανάλογα με την κίνηση του </a:t>
            </a:r>
            <a:r>
              <a:rPr lang="en-US" sz="2800" dirty="0" smtClean="0"/>
              <a:t>joystick </a:t>
            </a:r>
            <a:r>
              <a:rPr lang="el-GR" sz="2800" dirty="0" smtClean="0"/>
              <a:t>να τυπώνεται στο </a:t>
            </a:r>
            <a:r>
              <a:rPr lang="en-US" sz="2800" dirty="0" smtClean="0"/>
              <a:t>serial monitor </a:t>
            </a:r>
            <a:r>
              <a:rPr lang="el-GR" sz="2800" dirty="0" smtClean="0"/>
              <a:t>η θέση στον άξονα χ και </a:t>
            </a:r>
            <a:r>
              <a:rPr lang="en-US" sz="2800" dirty="0" smtClean="0"/>
              <a:t>y</a:t>
            </a:r>
            <a:r>
              <a:rPr lang="el-GR" sz="2800" dirty="0" smtClean="0"/>
              <a:t> και η κατάσταση του ενσωματωμένου κουμπιού.</a:t>
            </a:r>
          </a:p>
          <a:p>
            <a:endParaRPr lang="el-GR" sz="2800" dirty="0"/>
          </a:p>
          <a:p>
            <a:r>
              <a:rPr lang="el-GR" sz="2800" dirty="0" smtClean="0"/>
              <a:t>Υλικά:</a:t>
            </a:r>
          </a:p>
          <a:p>
            <a:pPr>
              <a:buFont typeface="Wingdings" panose="05000000000000000000" pitchFamily="2" charset="2"/>
              <a:buChar char="Ø"/>
            </a:pPr>
            <a:r>
              <a:rPr lang="en-US" sz="2800" dirty="0" smtClean="0"/>
              <a:t>Joystick module</a:t>
            </a:r>
            <a:endParaRPr lang="el-GR" sz="2800" dirty="0" smtClean="0"/>
          </a:p>
        </p:txBody>
      </p:sp>
    </p:spTree>
    <p:extLst>
      <p:ext uri="{BB962C8B-B14F-4D97-AF65-F5344CB8AC3E}">
        <p14:creationId xmlns:p14="http://schemas.microsoft.com/office/powerpoint/2010/main" val="18753920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3</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2851513" y="1888597"/>
            <a:ext cx="6549933" cy="4308196"/>
          </a:xfrm>
          <a:prstGeom prst="rect">
            <a:avLst/>
          </a:prstGeom>
        </p:spPr>
      </p:pic>
      <p:pic>
        <p:nvPicPr>
          <p:cNvPr id="6" name="Εικόνα 5"/>
          <p:cNvPicPr>
            <a:picLocks noChangeAspect="1"/>
          </p:cNvPicPr>
          <p:nvPr/>
        </p:nvPicPr>
        <p:blipFill>
          <a:blip r:embed="rId3"/>
          <a:stretch>
            <a:fillRect/>
          </a:stretch>
        </p:blipFill>
        <p:spPr>
          <a:xfrm>
            <a:off x="2765485" y="1888597"/>
            <a:ext cx="2209800" cy="800100"/>
          </a:xfrm>
          <a:prstGeom prst="rect">
            <a:avLst/>
          </a:prstGeom>
        </p:spPr>
      </p:pic>
    </p:spTree>
    <p:extLst>
      <p:ext uri="{BB962C8B-B14F-4D97-AF65-F5344CB8AC3E}">
        <p14:creationId xmlns:p14="http://schemas.microsoft.com/office/powerpoint/2010/main" val="3069576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l-GR" dirty="0"/>
              <a:t>3</a:t>
            </a:r>
          </a:p>
        </p:txBody>
      </p:sp>
      <p:sp>
        <p:nvSpPr>
          <p:cNvPr id="3" name="Θέση περιεχομένου 2"/>
          <p:cNvSpPr>
            <a:spLocks noGrp="1"/>
          </p:cNvSpPr>
          <p:nvPr>
            <p:ph idx="1"/>
          </p:nvPr>
        </p:nvSpPr>
        <p:spPr>
          <a:xfrm>
            <a:off x="1097279" y="1845733"/>
            <a:ext cx="10858931" cy="4451549"/>
          </a:xfrm>
        </p:spPr>
        <p:txBody>
          <a:bodyPr numCol="2">
            <a:normAutofit/>
          </a:bodyPr>
          <a:lstStyle/>
          <a:p>
            <a:pPr marL="0" indent="0">
              <a:buNone/>
            </a:pPr>
            <a:r>
              <a:rPr lang="en-US" dirty="0">
                <a:solidFill>
                  <a:srgbClr val="008000"/>
                </a:solidFill>
                <a:latin typeface="Courier New" panose="02070309020205020404" pitchFamily="49" charset="0"/>
              </a:rPr>
              <a:t>// Arduino pin numbers </a:t>
            </a:r>
            <a:endParaRPr lang="en-US" dirty="0" smtClean="0">
              <a:solidFill>
                <a:srgbClr val="008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const</a:t>
            </a:r>
            <a:r>
              <a:rPr lang="en-US" dirty="0" smtClean="0">
                <a:solidFill>
                  <a:srgbClr val="000000"/>
                </a:solidFill>
                <a:latin typeface="Courier New" panose="02070309020205020404" pitchFamily="49" charset="0"/>
              </a:rPr>
              <a:t> </a:t>
            </a:r>
            <a:r>
              <a:rPr lang="en-US" dirty="0" err="1">
                <a:solidFill>
                  <a:srgbClr val="8000FF"/>
                </a:solidFill>
                <a:latin typeface="Courier New" panose="02070309020205020404" pitchFamily="49" charset="0"/>
              </a:rPr>
              <a:t>int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SW_pin</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8</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const</a:t>
            </a:r>
            <a:r>
              <a:rPr lang="en-US" dirty="0" smtClean="0">
                <a:solidFill>
                  <a:srgbClr val="000000"/>
                </a:solidFill>
                <a:latin typeface="Courier New" panose="02070309020205020404" pitchFamily="49" charset="0"/>
              </a:rPr>
              <a:t> </a:t>
            </a:r>
            <a:r>
              <a:rPr lang="en-US" dirty="0" err="1">
                <a:solidFill>
                  <a:srgbClr val="8000FF"/>
                </a:solidFill>
                <a:latin typeface="Courier New" panose="02070309020205020404" pitchFamily="49" charset="0"/>
              </a:rPr>
              <a:t>int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X_pin</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l-GR" dirty="0" smtClean="0">
                <a:solidFill>
                  <a:srgbClr val="FF8000"/>
                </a:solidFill>
                <a:latin typeface="Courier New" panose="02070309020205020404" pitchFamily="49" charset="0"/>
              </a:rPr>
              <a:t>Α</a:t>
            </a:r>
            <a:r>
              <a:rPr lang="en-US" dirty="0" smtClean="0">
                <a:solidFill>
                  <a:srgbClr val="FF8000"/>
                </a:solidFill>
                <a:latin typeface="Courier New" panose="02070309020205020404" pitchFamily="49" charset="0"/>
              </a:rPr>
              <a:t>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n-US" dirty="0">
              <a:solidFill>
                <a:srgbClr val="008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const</a:t>
            </a:r>
            <a:r>
              <a:rPr lang="en-US" dirty="0" smtClean="0">
                <a:solidFill>
                  <a:srgbClr val="000000"/>
                </a:solidFill>
                <a:latin typeface="Courier New" panose="02070309020205020404" pitchFamily="49" charset="0"/>
              </a:rPr>
              <a:t> </a:t>
            </a:r>
            <a:r>
              <a:rPr lang="en-US" dirty="0" err="1">
                <a:solidFill>
                  <a:srgbClr val="8000FF"/>
                </a:solidFill>
                <a:latin typeface="Courier New" panose="02070309020205020404" pitchFamily="49" charset="0"/>
              </a:rPr>
              <a:t>int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Y_pin</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l-GR" dirty="0" smtClean="0">
                <a:solidFill>
                  <a:srgbClr val="FF8000"/>
                </a:solidFill>
                <a:latin typeface="Courier New" panose="02070309020205020404" pitchFamily="49" charset="0"/>
              </a:rPr>
              <a:t>Α1 </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setup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err="1"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SW_pin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INPUT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a:solidFill>
                  <a:srgbClr val="008000"/>
                </a:solidFill>
                <a:latin typeface="Courier New" panose="02070309020205020404" pitchFamily="49" charset="0"/>
              </a:rPr>
              <a:t>// </a:t>
            </a:r>
            <a:r>
              <a:rPr lang="en-US" dirty="0" smtClean="0">
                <a:solidFill>
                  <a:srgbClr val="008000"/>
                </a:solidFill>
                <a:latin typeface="Courier New" panose="02070309020205020404" pitchFamily="49" charset="0"/>
              </a:rPr>
              <a:t>SW HIGH -&gt; Not pressed</a:t>
            </a:r>
            <a:endParaRPr lang="en-US" dirty="0">
              <a:solidFill>
                <a:srgbClr val="008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digitalWrite</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SW_pin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HIGH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begin</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9600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loop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"Switch: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digitalRead</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SW_pin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 </a:t>
            </a:r>
            <a:r>
              <a:rPr lang="en-US" dirty="0" smtClean="0">
                <a:solidFill>
                  <a:srgbClr val="808080"/>
                </a:solidFill>
                <a:latin typeface="Courier New" panose="02070309020205020404" pitchFamily="49" charset="0"/>
              </a:rPr>
              <a:t>- </a:t>
            </a:r>
            <a:r>
              <a:rPr lang="en-US" dirty="0">
                <a:solidFill>
                  <a:srgbClr val="808080"/>
                </a:solidFill>
                <a:latin typeface="Courier New" panose="02070309020205020404" pitchFamily="49" charset="0"/>
              </a:rPr>
              <a: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"X-axis: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analogRead</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X_pin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 </a:t>
            </a:r>
            <a:r>
              <a:rPr lang="en-US" dirty="0" smtClean="0">
                <a:solidFill>
                  <a:srgbClr val="808080"/>
                </a:solidFill>
                <a:latin typeface="Courier New" panose="02070309020205020404" pitchFamily="49" charset="0"/>
              </a:rPr>
              <a:t>- </a:t>
            </a:r>
            <a:r>
              <a:rPr lang="en-US" dirty="0">
                <a:solidFill>
                  <a:srgbClr val="808080"/>
                </a:solidFill>
                <a:latin typeface="Courier New" panose="02070309020205020404" pitchFamily="49" charset="0"/>
              </a:rPr>
              <a: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"Y-axis: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analogRead</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Y_pin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 </a:t>
            </a:r>
            <a:r>
              <a:rPr lang="en-US" dirty="0" smtClean="0">
                <a:solidFill>
                  <a:srgbClr val="808080"/>
                </a:solidFill>
                <a:latin typeface="Courier New" panose="02070309020205020404" pitchFamily="49" charset="0"/>
              </a:rPr>
              <a:t>- </a:t>
            </a:r>
            <a:r>
              <a:rPr lang="en-US" dirty="0">
                <a:solidFill>
                  <a:srgbClr val="808080"/>
                </a:solidFill>
                <a:latin typeface="Courier New" panose="02070309020205020404" pitchFamily="49" charset="0"/>
              </a:rPr>
              <a: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200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endParaRPr lang="en-US" dirty="0"/>
          </a:p>
          <a:p>
            <a:pPr marL="0" indent="0">
              <a:buNone/>
            </a:pPr>
            <a:endParaRPr lang="el-GR" dirty="0"/>
          </a:p>
        </p:txBody>
      </p:sp>
    </p:spTree>
    <p:extLst>
      <p:ext uri="{BB962C8B-B14F-4D97-AF65-F5344CB8AC3E}">
        <p14:creationId xmlns:p14="http://schemas.microsoft.com/office/powerpoint/2010/main" val="29096620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smtClean="0"/>
              <a:t>Special project</a:t>
            </a:r>
            <a:endParaRPr lang="el-GR" dirty="0"/>
          </a:p>
        </p:txBody>
      </p:sp>
      <p:sp>
        <p:nvSpPr>
          <p:cNvPr id="3" name="Θέση περιεχομένου 2"/>
          <p:cNvSpPr>
            <a:spLocks noGrp="1"/>
          </p:cNvSpPr>
          <p:nvPr>
            <p:ph idx="1"/>
          </p:nvPr>
        </p:nvSpPr>
        <p:spPr/>
        <p:txBody>
          <a:bodyPr>
            <a:normAutofit/>
          </a:bodyPr>
          <a:lstStyle/>
          <a:p>
            <a:r>
              <a:rPr lang="el-GR" sz="2800" dirty="0" smtClean="0"/>
              <a:t> Με τη βοήθεια του λογισμικού </a:t>
            </a:r>
            <a:r>
              <a:rPr lang="en-US" sz="2800" dirty="0" smtClean="0"/>
              <a:t>processing </a:t>
            </a:r>
            <a:r>
              <a:rPr lang="el-GR" sz="2800" dirty="0" smtClean="0"/>
              <a:t>να ανοίγει ένα παράθυρο στο οποίο να προσομοιώνεται η κίνηση μιας μπάλας με το </a:t>
            </a:r>
            <a:r>
              <a:rPr lang="en-US" sz="2800" dirty="0" smtClean="0"/>
              <a:t>joystick</a:t>
            </a:r>
            <a:r>
              <a:rPr lang="el-GR" sz="2800" dirty="0" smtClean="0"/>
              <a:t>.</a:t>
            </a:r>
            <a:endParaRPr lang="en-US" sz="2800" dirty="0" smtClean="0"/>
          </a:p>
          <a:p>
            <a:r>
              <a:rPr lang="el-GR" sz="2800" dirty="0" smtClean="0"/>
              <a:t>Επίσης, όταν πατάμε το κουμπάκι του </a:t>
            </a:r>
            <a:r>
              <a:rPr lang="en-US" sz="2800" dirty="0" smtClean="0"/>
              <a:t>joystick</a:t>
            </a:r>
            <a:r>
              <a:rPr lang="el-GR" sz="2800" dirty="0" smtClean="0"/>
              <a:t> η μπάλα να γίνεται μεγαλύτερη.</a:t>
            </a:r>
          </a:p>
          <a:p>
            <a:endParaRPr lang="el-GR" sz="2800" dirty="0" smtClean="0"/>
          </a:p>
          <a:p>
            <a:r>
              <a:rPr lang="el-GR" sz="2800" dirty="0"/>
              <a:t>Υλικά:</a:t>
            </a:r>
          </a:p>
          <a:p>
            <a:pPr>
              <a:buFont typeface="Wingdings" panose="05000000000000000000" pitchFamily="2" charset="2"/>
              <a:buChar char="Ø"/>
            </a:pPr>
            <a:r>
              <a:rPr lang="en-US" sz="2800" dirty="0"/>
              <a:t>Joystick module</a:t>
            </a:r>
            <a:endParaRPr lang="el-GR" sz="2800" dirty="0"/>
          </a:p>
          <a:p>
            <a:endParaRPr lang="el-GR" sz="2800" dirty="0"/>
          </a:p>
        </p:txBody>
      </p:sp>
    </p:spTree>
    <p:extLst>
      <p:ext uri="{BB962C8B-B14F-4D97-AF65-F5344CB8AC3E}">
        <p14:creationId xmlns:p14="http://schemas.microsoft.com/office/powerpoint/2010/main" val="9218507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Special project</a:t>
            </a:r>
            <a:endParaRPr lang="el-GR" dirty="0"/>
          </a:p>
        </p:txBody>
      </p:sp>
      <p:pic>
        <p:nvPicPr>
          <p:cNvPr id="6" name="Θέση περιεχομένου 5"/>
          <p:cNvPicPr>
            <a:picLocks noGrp="1" noChangeAspect="1"/>
          </p:cNvPicPr>
          <p:nvPr>
            <p:ph idx="1"/>
          </p:nvPr>
        </p:nvPicPr>
        <p:blipFill>
          <a:blip r:embed="rId2"/>
          <a:stretch>
            <a:fillRect/>
          </a:stretch>
        </p:blipFill>
        <p:spPr>
          <a:xfrm>
            <a:off x="2939803" y="2027418"/>
            <a:ext cx="6373353" cy="4022725"/>
          </a:xfrm>
          <a:prstGeom prst="rect">
            <a:avLst/>
          </a:prstGeom>
        </p:spPr>
      </p:pic>
    </p:spTree>
    <p:extLst>
      <p:ext uri="{BB962C8B-B14F-4D97-AF65-F5344CB8AC3E}">
        <p14:creationId xmlns:p14="http://schemas.microsoft.com/office/powerpoint/2010/main" val="16210339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Θέση περιεχομένου 3"/>
          <p:cNvPicPr>
            <a:picLocks noChangeAspect="1"/>
          </p:cNvPicPr>
          <p:nvPr/>
        </p:nvPicPr>
        <p:blipFill>
          <a:blip r:embed="rId2"/>
          <a:stretch>
            <a:fillRect/>
          </a:stretch>
        </p:blipFill>
        <p:spPr>
          <a:xfrm>
            <a:off x="612475" y="219298"/>
            <a:ext cx="5348207" cy="5804965"/>
          </a:xfrm>
          <a:prstGeom prst="rect">
            <a:avLst/>
          </a:prstGeom>
        </p:spPr>
      </p:pic>
      <p:sp>
        <p:nvSpPr>
          <p:cNvPr id="3" name="TextBox 2"/>
          <p:cNvSpPr txBox="1"/>
          <p:nvPr/>
        </p:nvSpPr>
        <p:spPr>
          <a:xfrm>
            <a:off x="6280030" y="388189"/>
            <a:ext cx="5253487" cy="1661993"/>
          </a:xfrm>
          <a:prstGeom prst="rect">
            <a:avLst/>
          </a:prstGeom>
          <a:noFill/>
        </p:spPr>
        <p:txBody>
          <a:bodyPr wrap="square" rtlCol="0">
            <a:spAutoFit/>
          </a:bodyPr>
          <a:lstStyle/>
          <a:p>
            <a:r>
              <a:rPr lang="el-GR" sz="2800" dirty="0">
                <a:solidFill>
                  <a:prstClr val="black"/>
                </a:solidFill>
              </a:rPr>
              <a:t>Αφού φορτώσουμε τον κώδικα </a:t>
            </a:r>
            <a:r>
              <a:rPr lang="en-US" sz="2800" dirty="0">
                <a:solidFill>
                  <a:prstClr val="black"/>
                </a:solidFill>
              </a:rPr>
              <a:t>Arduino</a:t>
            </a:r>
            <a:r>
              <a:rPr lang="el-GR" sz="2800" dirty="0">
                <a:solidFill>
                  <a:prstClr val="black"/>
                </a:solidFill>
              </a:rPr>
              <a:t> και </a:t>
            </a:r>
            <a:r>
              <a:rPr lang="el-GR" sz="2800" dirty="0" smtClean="0">
                <a:solidFill>
                  <a:prstClr val="black"/>
                </a:solidFill>
              </a:rPr>
              <a:t>ανοίγουμε </a:t>
            </a:r>
            <a:r>
              <a:rPr lang="el-GR" sz="2800" dirty="0">
                <a:solidFill>
                  <a:prstClr val="black"/>
                </a:solidFill>
              </a:rPr>
              <a:t>το αρχείο </a:t>
            </a:r>
            <a:r>
              <a:rPr lang="en-US" sz="2800" dirty="0" smtClean="0">
                <a:solidFill>
                  <a:prstClr val="black"/>
                </a:solidFill>
              </a:rPr>
              <a:t>processing</a:t>
            </a:r>
            <a:r>
              <a:rPr lang="el-GR" sz="2800" dirty="0" smtClean="0">
                <a:solidFill>
                  <a:prstClr val="black"/>
                </a:solidFill>
              </a:rPr>
              <a:t> και το τρέχουμε.</a:t>
            </a:r>
            <a:endParaRPr lang="el-GR" sz="2800" dirty="0">
              <a:solidFill>
                <a:prstClr val="black"/>
              </a:solidFill>
            </a:endParaRPr>
          </a:p>
          <a:p>
            <a:endParaRPr lang="el-GR" dirty="0">
              <a:solidFill>
                <a:prstClr val="black"/>
              </a:solidFill>
            </a:endParaRPr>
          </a:p>
        </p:txBody>
      </p:sp>
      <p:pic>
        <p:nvPicPr>
          <p:cNvPr id="4" name="Εικόνα 3"/>
          <p:cNvPicPr>
            <a:picLocks noChangeAspect="1"/>
          </p:cNvPicPr>
          <p:nvPr/>
        </p:nvPicPr>
        <p:blipFill rotWithShape="1">
          <a:blip r:embed="rId3"/>
          <a:srcRect l="2051"/>
          <a:stretch/>
        </p:blipFill>
        <p:spPr>
          <a:xfrm>
            <a:off x="6349042" y="2050182"/>
            <a:ext cx="3295110" cy="1605020"/>
          </a:xfrm>
          <a:prstGeom prst="rect">
            <a:avLst/>
          </a:prstGeom>
        </p:spPr>
      </p:pic>
      <p:sp>
        <p:nvSpPr>
          <p:cNvPr id="5" name="Ορθογώνιο 4"/>
          <p:cNvSpPr/>
          <p:nvPr/>
        </p:nvSpPr>
        <p:spPr>
          <a:xfrm>
            <a:off x="6952891" y="2924354"/>
            <a:ext cx="612475" cy="64698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solidFill>
                <a:prstClr val="white"/>
              </a:solidFill>
            </a:endParaRPr>
          </a:p>
        </p:txBody>
      </p:sp>
    </p:spTree>
    <p:extLst>
      <p:ext uri="{BB962C8B-B14F-4D97-AF65-F5344CB8AC3E}">
        <p14:creationId xmlns:p14="http://schemas.microsoft.com/office/powerpoint/2010/main" val="393362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Special project</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1258427" y="1915274"/>
            <a:ext cx="4421602" cy="4022725"/>
          </a:xfrm>
          <a:prstGeom prst="rect">
            <a:avLst/>
          </a:prstGeom>
        </p:spPr>
      </p:pic>
      <p:pic>
        <p:nvPicPr>
          <p:cNvPr id="5" name="Εικόνα 4"/>
          <p:cNvPicPr>
            <a:picLocks noChangeAspect="1"/>
          </p:cNvPicPr>
          <p:nvPr/>
        </p:nvPicPr>
        <p:blipFill>
          <a:blip r:embed="rId3"/>
          <a:stretch>
            <a:fillRect/>
          </a:stretch>
        </p:blipFill>
        <p:spPr>
          <a:xfrm>
            <a:off x="6193155" y="1915274"/>
            <a:ext cx="4626578" cy="4022725"/>
          </a:xfrm>
          <a:prstGeom prst="rect">
            <a:avLst/>
          </a:prstGeom>
        </p:spPr>
      </p:pic>
    </p:spTree>
    <p:extLst>
      <p:ext uri="{BB962C8B-B14F-4D97-AF65-F5344CB8AC3E}">
        <p14:creationId xmlns:p14="http://schemas.microsoft.com/office/powerpoint/2010/main" val="34895282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Special project</a:t>
            </a:r>
            <a:endParaRPr lang="el-GR" dirty="0"/>
          </a:p>
        </p:txBody>
      </p:sp>
      <p:sp>
        <p:nvSpPr>
          <p:cNvPr id="3" name="Θέση περιεχομένου 2"/>
          <p:cNvSpPr>
            <a:spLocks noGrp="1"/>
          </p:cNvSpPr>
          <p:nvPr>
            <p:ph idx="1"/>
          </p:nvPr>
        </p:nvSpPr>
        <p:spPr>
          <a:xfrm>
            <a:off x="1097279" y="1845734"/>
            <a:ext cx="10979701" cy="4434296"/>
          </a:xfrm>
        </p:spPr>
        <p:txBody>
          <a:bodyPr>
            <a:normAutofit fontScale="92500" lnSpcReduction="10000"/>
          </a:bodyPr>
          <a:lstStyle/>
          <a:p>
            <a:pPr marL="0" indent="0">
              <a:buNone/>
            </a:pPr>
            <a:r>
              <a:rPr lang="en-US" dirty="0" err="1">
                <a:solidFill>
                  <a:srgbClr val="8000FF"/>
                </a:solidFill>
                <a:latin typeface="Courier New" panose="02070309020205020404" pitchFamily="49" charset="0"/>
              </a:rPr>
              <a:t>int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xValue</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a:t>
            </a:r>
            <a:r>
              <a:rPr lang="en-US" dirty="0">
                <a:solidFill>
                  <a:srgbClr val="000000"/>
                </a:solidFill>
                <a:latin typeface="Courier New" panose="02070309020205020404" pitchFamily="49" charset="0"/>
              </a:rPr>
              <a:t> </a:t>
            </a:r>
            <a:r>
              <a:rPr lang="en-US" b="1" dirty="0" smtClean="0">
                <a:solidFill>
                  <a:srgbClr val="000080"/>
                </a:solidFill>
                <a:latin typeface="Courier New" panose="02070309020205020404" pitchFamily="49" charset="0"/>
              </a:rPr>
              <a:t>;</a:t>
            </a:r>
            <a:r>
              <a:rPr lang="en-US" dirty="0" smtClean="0">
                <a:solidFill>
                  <a:srgbClr val="008000"/>
                </a:solidFill>
                <a:latin typeface="Courier New" panose="02070309020205020404" pitchFamily="49" charset="0"/>
              </a:rPr>
              <a:t>//read </a:t>
            </a:r>
            <a:r>
              <a:rPr lang="en-US" dirty="0">
                <a:solidFill>
                  <a:srgbClr val="008000"/>
                </a:solidFill>
                <a:latin typeface="Courier New" panose="02070309020205020404" pitchFamily="49" charset="0"/>
              </a:rPr>
              <a:t>value of the X axis </a:t>
            </a:r>
            <a:endParaRPr lang="el-GR" dirty="0" smtClean="0">
              <a:solidFill>
                <a:srgbClr val="008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yValue</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a:t>
            </a:r>
            <a:r>
              <a:rPr lang="en-US" dirty="0">
                <a:solidFill>
                  <a:srgbClr val="000000"/>
                </a:solidFill>
                <a:latin typeface="Courier New" panose="02070309020205020404" pitchFamily="49" charset="0"/>
              </a:rPr>
              <a:t> </a:t>
            </a:r>
            <a:r>
              <a:rPr lang="en-US" b="1" dirty="0" smtClean="0">
                <a:solidFill>
                  <a:srgbClr val="000080"/>
                </a:solidFill>
                <a:latin typeface="Courier New" panose="02070309020205020404" pitchFamily="49" charset="0"/>
              </a:rPr>
              <a:t>;</a:t>
            </a:r>
            <a:r>
              <a:rPr lang="en-US" dirty="0" smtClean="0">
                <a:solidFill>
                  <a:srgbClr val="008000"/>
                </a:solidFill>
                <a:latin typeface="Courier New" panose="02070309020205020404" pitchFamily="49" charset="0"/>
              </a:rPr>
              <a:t>//read </a:t>
            </a:r>
            <a:r>
              <a:rPr lang="en-US" dirty="0">
                <a:solidFill>
                  <a:srgbClr val="008000"/>
                </a:solidFill>
                <a:latin typeface="Courier New" panose="02070309020205020404" pitchFamily="49" charset="0"/>
              </a:rPr>
              <a:t>value of the Y axis </a:t>
            </a:r>
            <a:endParaRPr lang="el-GR" dirty="0" smtClean="0">
              <a:solidFill>
                <a:srgbClr val="008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bValue</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a:t>
            </a:r>
            <a:r>
              <a:rPr lang="en-US" dirty="0">
                <a:solidFill>
                  <a:srgbClr val="000000"/>
                </a:solidFill>
                <a:latin typeface="Courier New" panose="02070309020205020404" pitchFamily="49" charset="0"/>
              </a:rPr>
              <a:t> </a:t>
            </a:r>
            <a:r>
              <a:rPr lang="en-US" b="1" dirty="0" smtClean="0">
                <a:solidFill>
                  <a:srgbClr val="000080"/>
                </a:solidFill>
                <a:latin typeface="Courier New" panose="02070309020205020404" pitchFamily="49" charset="0"/>
              </a:rPr>
              <a:t>;</a:t>
            </a:r>
            <a:r>
              <a:rPr lang="en-US" dirty="0" smtClean="0">
                <a:solidFill>
                  <a:srgbClr val="008000"/>
                </a:solidFill>
                <a:latin typeface="Courier New" panose="02070309020205020404" pitchFamily="49" charset="0"/>
              </a:rPr>
              <a:t>//value </a:t>
            </a:r>
            <a:r>
              <a:rPr lang="en-US" dirty="0">
                <a:solidFill>
                  <a:srgbClr val="008000"/>
                </a:solidFill>
                <a:latin typeface="Courier New" panose="02070309020205020404" pitchFamily="49" charset="0"/>
              </a:rPr>
              <a:t>of the button reading </a:t>
            </a:r>
            <a:endParaRPr lang="el-GR" dirty="0" smtClean="0">
              <a:solidFill>
                <a:srgbClr val="008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setup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begin</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9600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smtClean="0">
                <a:solidFill>
                  <a:srgbClr val="000080"/>
                </a:solidFill>
                <a:latin typeface="Courier New" panose="02070309020205020404" pitchFamily="49" charset="0"/>
              </a:rPr>
              <a:t>;</a:t>
            </a:r>
            <a:r>
              <a:rPr lang="en-US" dirty="0" smtClean="0">
                <a:solidFill>
                  <a:srgbClr val="008000"/>
                </a:solidFill>
                <a:latin typeface="Courier New" panose="02070309020205020404" pitchFamily="49" charset="0"/>
              </a:rPr>
              <a:t>//Open </a:t>
            </a:r>
            <a:r>
              <a:rPr lang="en-US" dirty="0">
                <a:solidFill>
                  <a:srgbClr val="008000"/>
                </a:solidFill>
                <a:latin typeface="Courier New" panose="02070309020205020404" pitchFamily="49" charset="0"/>
              </a:rPr>
              <a:t>the serial port </a:t>
            </a:r>
            <a:endParaRPr lang="el-GR" dirty="0" smtClean="0">
              <a:solidFill>
                <a:srgbClr val="008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8</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INPUT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smtClean="0">
                <a:solidFill>
                  <a:srgbClr val="000080"/>
                </a:solidFill>
                <a:latin typeface="Courier New" panose="02070309020205020404" pitchFamily="49" charset="0"/>
              </a:rPr>
              <a:t>;</a:t>
            </a:r>
            <a:r>
              <a:rPr lang="en-US" dirty="0" smtClean="0">
                <a:solidFill>
                  <a:srgbClr val="008000"/>
                </a:solidFill>
                <a:latin typeface="Courier New" panose="02070309020205020404" pitchFamily="49" charset="0"/>
              </a:rPr>
              <a:t>//Configure </a:t>
            </a:r>
            <a:r>
              <a:rPr lang="en-US" dirty="0">
                <a:solidFill>
                  <a:srgbClr val="008000"/>
                </a:solidFill>
                <a:latin typeface="Courier New" panose="02070309020205020404" pitchFamily="49" charset="0"/>
              </a:rPr>
              <a:t>Pin 2 as input </a:t>
            </a:r>
            <a:endParaRPr lang="el-GR" dirty="0" smtClean="0">
              <a:solidFill>
                <a:srgbClr val="008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digitalWrite</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8</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HIGH</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loop</a:t>
            </a:r>
            <a:r>
              <a:rPr lang="en-US" b="1" dirty="0" smtClean="0">
                <a:solidFill>
                  <a:srgbClr val="000080"/>
                </a:solidFill>
                <a:latin typeface="Courier New" panose="02070309020205020404" pitchFamily="49" charset="0"/>
              </a:rPr>
              <a:t>(){</a:t>
            </a:r>
            <a:endParaRPr lang="el-GR" b="1" dirty="0" smtClean="0">
              <a:solidFill>
                <a:srgbClr val="00008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//Read </a:t>
            </a:r>
            <a:r>
              <a:rPr lang="en-US" dirty="0">
                <a:solidFill>
                  <a:srgbClr val="008000"/>
                </a:solidFill>
                <a:latin typeface="Courier New" panose="02070309020205020404" pitchFamily="49" charset="0"/>
              </a:rPr>
              <a:t>analog port values A0 and A1 </a:t>
            </a:r>
            <a:endParaRPr lang="el-GR" dirty="0" smtClean="0">
              <a:solidFill>
                <a:srgbClr val="008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xValue</a:t>
            </a:r>
            <a:r>
              <a:rPr lang="en-US" dirty="0" smtClean="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analogRead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A0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yValue</a:t>
            </a:r>
            <a:r>
              <a:rPr lang="en-US" dirty="0" smtClean="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smtClean="0">
                <a:solidFill>
                  <a:srgbClr val="000000"/>
                </a:solidFill>
                <a:latin typeface="Courier New" panose="02070309020205020404" pitchFamily="49" charset="0"/>
              </a:rPr>
              <a:t>analogRead</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A1</a:t>
            </a:r>
            <a:r>
              <a:rPr lang="en-US" b="1" dirty="0" smtClean="0">
                <a:solidFill>
                  <a:srgbClr val="000080"/>
                </a:solidFill>
                <a:latin typeface="Courier New" panose="02070309020205020404" pitchFamily="49" charset="0"/>
              </a:rPr>
              <a:t>);</a:t>
            </a:r>
            <a:endParaRPr lang="el-GR" dirty="0"/>
          </a:p>
        </p:txBody>
      </p:sp>
    </p:spTree>
    <p:extLst>
      <p:ext uri="{BB962C8B-B14F-4D97-AF65-F5344CB8AC3E}">
        <p14:creationId xmlns:p14="http://schemas.microsoft.com/office/powerpoint/2010/main" val="864268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Special project</a:t>
            </a:r>
            <a:endParaRPr lang="el-GR" dirty="0"/>
          </a:p>
        </p:txBody>
      </p:sp>
      <p:sp>
        <p:nvSpPr>
          <p:cNvPr id="3" name="Θέση περιεχομένου 2"/>
          <p:cNvSpPr>
            <a:spLocks noGrp="1"/>
          </p:cNvSpPr>
          <p:nvPr>
            <p:ph idx="1"/>
          </p:nvPr>
        </p:nvSpPr>
        <p:spPr>
          <a:xfrm>
            <a:off x="1097280" y="1845733"/>
            <a:ext cx="10058400" cy="4839739"/>
          </a:xfrm>
        </p:spPr>
        <p:txBody>
          <a:bodyPr>
            <a:normAutofit/>
          </a:bodyPr>
          <a:lstStyle/>
          <a:p>
            <a:pPr marL="0" indent="0">
              <a:buNone/>
            </a:pPr>
            <a:r>
              <a:rPr lang="el-GR" dirty="0" smtClean="0">
                <a:solidFill>
                  <a:srgbClr val="008000"/>
                </a:solidFill>
                <a:latin typeface="Courier New" panose="02070309020205020404" pitchFamily="49" charset="0"/>
              </a:rPr>
              <a:t>/</a:t>
            </a: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Read the logic value on pin </a:t>
            </a:r>
            <a:r>
              <a:rPr lang="en-US" dirty="0" smtClean="0">
                <a:solidFill>
                  <a:srgbClr val="008000"/>
                </a:solidFill>
                <a:latin typeface="Courier New" panose="02070309020205020404" pitchFamily="49" charset="0"/>
              </a:rPr>
              <a:t>8 </a:t>
            </a:r>
            <a:endParaRPr lang="el-GR" dirty="0" smtClean="0">
              <a:solidFill>
                <a:srgbClr val="008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bValue</a:t>
            </a:r>
            <a:r>
              <a:rPr lang="en-US" dirty="0" smtClean="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digitalRead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8</a:t>
            </a:r>
            <a:r>
              <a:rPr lang="en-US" b="1" dirty="0" smtClean="0">
                <a:solidFill>
                  <a:srgbClr val="000080"/>
                </a:solidFill>
                <a:latin typeface="Courier New" panose="02070309020205020404" pitchFamily="49" charset="0"/>
              </a:rPr>
              <a:t>);</a:t>
            </a: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We display our data separated by a comma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xValue</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DEC</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yValue</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DEC</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bValue</a:t>
            </a:r>
            <a:r>
              <a:rPr lang="en-US" b="1" dirty="0" smtClean="0">
                <a:solidFill>
                  <a:srgbClr val="000080"/>
                </a:solidFill>
                <a:latin typeface="Courier New" panose="02070309020205020404" pitchFamily="49" charset="0"/>
              </a:rPr>
              <a:t>); </a:t>
            </a: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"\n</a:t>
            </a:r>
            <a:r>
              <a:rPr lang="en-US" dirty="0" smtClean="0">
                <a:solidFill>
                  <a:srgbClr val="808080"/>
                </a:solidFill>
                <a:latin typeface="Courier New" panose="02070309020205020404" pitchFamily="49" charset="0"/>
              </a:rPr>
              <a:t>"</a:t>
            </a:r>
            <a:r>
              <a:rPr lang="en-US" b="1" dirty="0" smtClean="0">
                <a:solidFill>
                  <a:srgbClr val="000080"/>
                </a:solidFill>
                <a:latin typeface="Courier New" panose="02070309020205020404" pitchFamily="49" charset="0"/>
              </a:rPr>
              <a:t>); </a:t>
            </a:r>
            <a:r>
              <a:rPr lang="en-US" dirty="0">
                <a:solidFill>
                  <a:srgbClr val="008000"/>
                </a:solidFill>
                <a:latin typeface="Courier New" panose="02070309020205020404" pitchFamily="49" charset="0"/>
              </a:rPr>
              <a:t>//We end with a newline character to </a:t>
            </a:r>
            <a:r>
              <a:rPr lang="el-GR" dirty="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facilitate subsequent analysis </a:t>
            </a:r>
            <a:endParaRPr lang="en-US" b="1" dirty="0">
              <a:solidFill>
                <a:srgbClr val="00008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10</a:t>
            </a:r>
            <a:r>
              <a:rPr lang="en-US" b="1" dirty="0" smtClean="0">
                <a:solidFill>
                  <a:srgbClr val="000080"/>
                </a:solidFill>
                <a:latin typeface="Courier New" panose="02070309020205020404" pitchFamily="49" charset="0"/>
              </a:rPr>
              <a:t>);}</a:t>
            </a: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//Small delay before the next measurement</a:t>
            </a:r>
            <a:r>
              <a:rPr lang="en-US" dirty="0" smtClean="0">
                <a:solidFill>
                  <a:srgbClr val="000000"/>
                </a:solidFill>
                <a:latin typeface="Courier New" panose="02070309020205020404" pitchFamily="49" charset="0"/>
              </a:rPr>
              <a:t> </a:t>
            </a:r>
            <a:endParaRPr lang="en-US" dirty="0"/>
          </a:p>
          <a:p>
            <a:endParaRPr lang="el-GR" dirty="0"/>
          </a:p>
        </p:txBody>
      </p:sp>
    </p:spTree>
    <p:extLst>
      <p:ext uri="{BB962C8B-B14F-4D97-AF65-F5344CB8AC3E}">
        <p14:creationId xmlns:p14="http://schemas.microsoft.com/office/powerpoint/2010/main" val="3151678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Keypad 4x4 Matrix Membrane</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302655" y="1898022"/>
            <a:ext cx="4866653" cy="4022725"/>
          </a:xfrm>
          <a:prstGeom prst="rect">
            <a:avLst/>
          </a:prstGeom>
        </p:spPr>
      </p:pic>
      <p:sp>
        <p:nvSpPr>
          <p:cNvPr id="3" name="TextBox 2"/>
          <p:cNvSpPr txBox="1"/>
          <p:nvPr/>
        </p:nvSpPr>
        <p:spPr>
          <a:xfrm>
            <a:off x="5169309" y="1802921"/>
            <a:ext cx="6924926" cy="4524315"/>
          </a:xfrm>
          <a:prstGeom prst="rect">
            <a:avLst/>
          </a:prstGeom>
          <a:noFill/>
        </p:spPr>
        <p:txBody>
          <a:bodyPr wrap="square" rtlCol="0">
            <a:spAutoFit/>
          </a:bodyPr>
          <a:lstStyle/>
          <a:p>
            <a:r>
              <a:rPr lang="el-GR" sz="2400" dirty="0" smtClean="0"/>
              <a:t>Ο </a:t>
            </a:r>
            <a:r>
              <a:rPr lang="el-GR" sz="2400" dirty="0"/>
              <a:t>μικροελεγκτής ρυθμίζει </a:t>
            </a:r>
            <a:r>
              <a:rPr lang="el-GR" sz="2400" dirty="0" smtClean="0"/>
              <a:t>όλες τις στήλες και τις γραμμές σαν </a:t>
            </a:r>
            <a:r>
              <a:rPr lang="en-US" sz="2400" dirty="0" smtClean="0"/>
              <a:t>input</a:t>
            </a:r>
            <a:r>
              <a:rPr lang="el-GR" sz="2400" dirty="0" smtClean="0"/>
              <a:t> .</a:t>
            </a:r>
            <a:endParaRPr lang="el-GR" sz="2400" dirty="0"/>
          </a:p>
          <a:p>
            <a:r>
              <a:rPr lang="el-GR" sz="2400" dirty="0"/>
              <a:t>Στη συνέχεια, επιλέγει μια σειρά και την θέτει ΥΨΗΛΗ.</a:t>
            </a:r>
          </a:p>
          <a:p>
            <a:r>
              <a:rPr lang="el-GR" sz="2400" dirty="0"/>
              <a:t>Μετά από αυτό, ελέγχει τις γραμμές στηλών μία κάθε φορά.</a:t>
            </a:r>
          </a:p>
          <a:p>
            <a:r>
              <a:rPr lang="el-GR" sz="2400" dirty="0"/>
              <a:t>Εάν η σύνδεση στηλών παραμένει ΧΑΜΗΛΗ, το κουμπί στη σειρά δεν έχει πατηθεί.</a:t>
            </a:r>
          </a:p>
          <a:p>
            <a:r>
              <a:rPr lang="el-GR" sz="2400" dirty="0"/>
              <a:t>Εάν πηγαίνει HIGH, ο μικροελεγκτής γνωρίζει ποια σειρά ορίστηκε HIGH και ποια στήλη εντοπίστηκε HIGH όταν ελέγχθηκε.</a:t>
            </a:r>
          </a:p>
          <a:p>
            <a:r>
              <a:rPr lang="el-GR" sz="2400" dirty="0" smtClean="0"/>
              <a:t>Οπότε, </a:t>
            </a:r>
            <a:r>
              <a:rPr lang="el-GR" sz="2400" dirty="0"/>
              <a:t>γνωρίζει ποιο κουμπί </a:t>
            </a:r>
            <a:r>
              <a:rPr lang="el-GR" sz="2400" dirty="0" smtClean="0"/>
              <a:t>πατήθηκε.</a:t>
            </a:r>
            <a:endParaRPr lang="el-GR" sz="2400" dirty="0"/>
          </a:p>
        </p:txBody>
      </p:sp>
    </p:spTree>
    <p:extLst>
      <p:ext uri="{BB962C8B-B14F-4D97-AF65-F5344CB8AC3E}">
        <p14:creationId xmlns:p14="http://schemas.microsoft.com/office/powerpoint/2010/main" val="42930623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847114" y="321108"/>
            <a:ext cx="11462780" cy="1450757"/>
          </a:xfrm>
        </p:spPr>
        <p:txBody>
          <a:bodyPr/>
          <a:lstStyle/>
          <a:p>
            <a:r>
              <a:rPr lang="en-US" dirty="0"/>
              <a:t>Flame </a:t>
            </a:r>
            <a:r>
              <a:rPr lang="en-US" dirty="0" smtClean="0"/>
              <a:t>sensor(</a:t>
            </a:r>
            <a:r>
              <a:rPr lang="el-GR" dirty="0" smtClean="0"/>
              <a:t>ανιχνευτής φλόγας</a:t>
            </a:r>
            <a:r>
              <a:rPr lang="en-US" dirty="0" smtClean="0"/>
              <a:t>,IR receiver)</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4989999" y="2272820"/>
            <a:ext cx="4500967" cy="3626427"/>
          </a:xfrm>
          <a:prstGeom prst="rect">
            <a:avLst/>
          </a:prstGeom>
        </p:spPr>
      </p:pic>
      <p:sp>
        <p:nvSpPr>
          <p:cNvPr id="5" name="TextBox 4"/>
          <p:cNvSpPr txBox="1"/>
          <p:nvPr/>
        </p:nvSpPr>
        <p:spPr>
          <a:xfrm>
            <a:off x="847114" y="2531763"/>
            <a:ext cx="3897414" cy="3108543"/>
          </a:xfrm>
          <a:prstGeom prst="rect">
            <a:avLst/>
          </a:prstGeom>
          <a:noFill/>
        </p:spPr>
        <p:txBody>
          <a:bodyPr wrap="square" rtlCol="0">
            <a:spAutoFit/>
          </a:bodyPr>
          <a:lstStyle/>
          <a:p>
            <a:r>
              <a:rPr lang="el-GR" sz="2800" dirty="0"/>
              <a:t>Ένας ανιχνευτής φλόγας είναι ένας αισθητήρας σχεδιασμένος να ανιχνεύει και να ανταποκρίνεται στην παρουσία μιας φλόγας ή </a:t>
            </a:r>
            <a:r>
              <a:rPr lang="el-GR" sz="2800" dirty="0" smtClean="0"/>
              <a:t>φωτιάς</a:t>
            </a:r>
            <a:r>
              <a:rPr lang="el-GR" sz="2800" dirty="0"/>
              <a:t>.</a:t>
            </a:r>
          </a:p>
        </p:txBody>
      </p:sp>
      <p:pic>
        <p:nvPicPr>
          <p:cNvPr id="6" name="Εικόνα 5"/>
          <p:cNvPicPr>
            <a:picLocks noChangeAspect="1"/>
          </p:cNvPicPr>
          <p:nvPr/>
        </p:nvPicPr>
        <p:blipFill>
          <a:blip r:embed="rId3"/>
          <a:stretch>
            <a:fillRect/>
          </a:stretch>
        </p:blipFill>
        <p:spPr>
          <a:xfrm>
            <a:off x="10504189" y="2059410"/>
            <a:ext cx="1234914" cy="4053246"/>
          </a:xfrm>
          <a:prstGeom prst="rect">
            <a:avLst/>
          </a:prstGeom>
        </p:spPr>
      </p:pic>
    </p:spTree>
    <p:extLst>
      <p:ext uri="{BB962C8B-B14F-4D97-AF65-F5344CB8AC3E}">
        <p14:creationId xmlns:p14="http://schemas.microsoft.com/office/powerpoint/2010/main" val="10567925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Flame sensor</a:t>
            </a:r>
            <a:endParaRPr lang="el-GR" dirty="0"/>
          </a:p>
        </p:txBody>
      </p:sp>
      <p:sp>
        <p:nvSpPr>
          <p:cNvPr id="3" name="Θέση περιεχομένου 2"/>
          <p:cNvSpPr>
            <a:spLocks noGrp="1"/>
          </p:cNvSpPr>
          <p:nvPr>
            <p:ph idx="1"/>
          </p:nvPr>
        </p:nvSpPr>
        <p:spPr>
          <a:xfrm>
            <a:off x="1097280" y="1759081"/>
            <a:ext cx="11005580" cy="2510994"/>
          </a:xfrm>
        </p:spPr>
        <p:txBody>
          <a:bodyPr>
            <a:normAutofit lnSpcReduction="10000"/>
          </a:bodyPr>
          <a:lstStyle/>
          <a:p>
            <a:r>
              <a:rPr lang="el-GR" sz="2800" dirty="0" smtClean="0"/>
              <a:t>Ορισμένα </a:t>
            </a:r>
            <a:r>
              <a:rPr lang="en-US" sz="2800" dirty="0" smtClean="0"/>
              <a:t>modules </a:t>
            </a:r>
            <a:r>
              <a:rPr lang="el-GR" sz="2800" dirty="0" smtClean="0"/>
              <a:t>διαθέτουν αναλογική είσοδο για να μπορούν να προσδιορίσουν σε ποια απόσταση βρίσκεται η φλόγα. Ο απλός αισθητήρας </a:t>
            </a:r>
            <a:r>
              <a:rPr lang="en-US" sz="2800" dirty="0" smtClean="0"/>
              <a:t>ir receiver </a:t>
            </a:r>
            <a:r>
              <a:rPr lang="el-GR" sz="2800" dirty="0" smtClean="0"/>
              <a:t>που μοιάζει με μαύρο </a:t>
            </a:r>
            <a:r>
              <a:rPr lang="en-US" sz="2800" dirty="0" smtClean="0"/>
              <a:t>led </a:t>
            </a:r>
            <a:r>
              <a:rPr lang="el-GR" sz="2800" dirty="0" smtClean="0"/>
              <a:t>μπορεί να προσδιορίσει την ύπαρξη ή μη φλόγας.</a:t>
            </a:r>
          </a:p>
          <a:p>
            <a:r>
              <a:rPr lang="el-GR" sz="2800" b="1" dirty="0" smtClean="0"/>
              <a:t>Αν η τιμή είναι </a:t>
            </a:r>
            <a:r>
              <a:rPr lang="en-US" sz="2800" b="1" dirty="0" smtClean="0"/>
              <a:t>low </a:t>
            </a:r>
            <a:r>
              <a:rPr lang="el-GR" sz="2800" b="1" dirty="0"/>
              <a:t>ή αν η αναλογική τιμή πέσει κάτω από 1023 σημαίνει </a:t>
            </a:r>
            <a:r>
              <a:rPr lang="el-GR" sz="2800" b="1" dirty="0" smtClean="0"/>
              <a:t>ότι ανιχνεύτηκε φλόγα.</a:t>
            </a:r>
            <a:endParaRPr lang="el-GR" sz="2800" b="1" dirty="0"/>
          </a:p>
        </p:txBody>
      </p:sp>
      <p:pic>
        <p:nvPicPr>
          <p:cNvPr id="4" name="Θέση περιεχομένου 3"/>
          <p:cNvPicPr>
            <a:picLocks noChangeAspect="1"/>
          </p:cNvPicPr>
          <p:nvPr/>
        </p:nvPicPr>
        <p:blipFill>
          <a:blip r:embed="rId2"/>
          <a:stretch>
            <a:fillRect/>
          </a:stretch>
        </p:blipFill>
        <p:spPr>
          <a:xfrm>
            <a:off x="3217653" y="4036773"/>
            <a:ext cx="4951563" cy="2231357"/>
          </a:xfrm>
          <a:prstGeom prst="rect">
            <a:avLst/>
          </a:prstGeom>
        </p:spPr>
      </p:pic>
    </p:spTree>
    <p:extLst>
      <p:ext uri="{BB962C8B-B14F-4D97-AF65-F5344CB8AC3E}">
        <p14:creationId xmlns:p14="http://schemas.microsoft.com/office/powerpoint/2010/main" val="38521272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Flame </a:t>
            </a:r>
            <a:r>
              <a:rPr lang="en-US" dirty="0" smtClean="0"/>
              <a:t>sensor</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1354347" y="2343483"/>
            <a:ext cx="9403709" cy="31700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5" name="Ευθύγραμμο βέλος σύνδεσης 4"/>
          <p:cNvCxnSpPr/>
          <p:nvPr/>
        </p:nvCxnSpPr>
        <p:spPr>
          <a:xfrm flipH="1" flipV="1">
            <a:off x="8134709" y="4839419"/>
            <a:ext cx="1095556" cy="9920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7410091" y="5866978"/>
            <a:ext cx="4554747" cy="400110"/>
          </a:xfrm>
          <a:prstGeom prst="rect">
            <a:avLst/>
          </a:prstGeom>
          <a:noFill/>
        </p:spPr>
        <p:txBody>
          <a:bodyPr wrap="square" rtlCol="0">
            <a:spAutoFit/>
          </a:bodyPr>
          <a:lstStyle/>
          <a:p>
            <a:r>
              <a:rPr lang="el-GR" sz="2000" dirty="0" smtClean="0"/>
              <a:t>Ανάβει όταν ανιχνεύσει κάποια φλόγα</a:t>
            </a:r>
            <a:endParaRPr lang="el-GR" sz="2000" dirty="0"/>
          </a:p>
        </p:txBody>
      </p:sp>
      <p:sp>
        <p:nvSpPr>
          <p:cNvPr id="3" name="Ορθογώνιο 2"/>
          <p:cNvSpPr/>
          <p:nvPr/>
        </p:nvSpPr>
        <p:spPr>
          <a:xfrm>
            <a:off x="10049773" y="2908073"/>
            <a:ext cx="621101" cy="3278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 name="Ορθογώνιο 6"/>
          <p:cNvSpPr/>
          <p:nvPr/>
        </p:nvSpPr>
        <p:spPr>
          <a:xfrm>
            <a:off x="10049774" y="3330569"/>
            <a:ext cx="621101" cy="3278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 name="Ορθογώνιο 8"/>
          <p:cNvSpPr/>
          <p:nvPr/>
        </p:nvSpPr>
        <p:spPr>
          <a:xfrm>
            <a:off x="10049773" y="3780688"/>
            <a:ext cx="621101" cy="3278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
            </a:r>
            <a:endParaRPr lang="el-GR" dirty="0"/>
          </a:p>
        </p:txBody>
      </p:sp>
      <p:sp>
        <p:nvSpPr>
          <p:cNvPr id="10" name="Ορθογώνιο 9"/>
          <p:cNvSpPr/>
          <p:nvPr/>
        </p:nvSpPr>
        <p:spPr>
          <a:xfrm>
            <a:off x="10049773" y="4212826"/>
            <a:ext cx="621101" cy="3278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 name="TextBox 5"/>
          <p:cNvSpPr txBox="1"/>
          <p:nvPr/>
        </p:nvSpPr>
        <p:spPr>
          <a:xfrm>
            <a:off x="10059775" y="2908073"/>
            <a:ext cx="621101" cy="400110"/>
          </a:xfrm>
          <a:prstGeom prst="rect">
            <a:avLst/>
          </a:prstGeom>
          <a:noFill/>
        </p:spPr>
        <p:txBody>
          <a:bodyPr wrap="square" rtlCol="0">
            <a:spAutoFit/>
          </a:bodyPr>
          <a:lstStyle/>
          <a:p>
            <a:r>
              <a:rPr lang="en-US" sz="2000" dirty="0" smtClean="0"/>
              <a:t>VCC</a:t>
            </a:r>
            <a:endParaRPr lang="el-GR" sz="2000" dirty="0"/>
          </a:p>
        </p:txBody>
      </p:sp>
      <p:sp>
        <p:nvSpPr>
          <p:cNvPr id="11" name="TextBox 10"/>
          <p:cNvSpPr txBox="1"/>
          <p:nvPr/>
        </p:nvSpPr>
        <p:spPr>
          <a:xfrm>
            <a:off x="10059775" y="3308183"/>
            <a:ext cx="698281" cy="369332"/>
          </a:xfrm>
          <a:prstGeom prst="rect">
            <a:avLst/>
          </a:prstGeom>
          <a:noFill/>
        </p:spPr>
        <p:txBody>
          <a:bodyPr wrap="square" rtlCol="0">
            <a:spAutoFit/>
          </a:bodyPr>
          <a:lstStyle/>
          <a:p>
            <a:r>
              <a:rPr lang="en-US" dirty="0" smtClean="0"/>
              <a:t>GND</a:t>
            </a:r>
            <a:endParaRPr lang="el-GR" dirty="0"/>
          </a:p>
        </p:txBody>
      </p:sp>
      <p:sp>
        <p:nvSpPr>
          <p:cNvPr id="12" name="TextBox 11"/>
          <p:cNvSpPr txBox="1"/>
          <p:nvPr/>
        </p:nvSpPr>
        <p:spPr>
          <a:xfrm>
            <a:off x="10059775" y="4212826"/>
            <a:ext cx="611099" cy="369332"/>
          </a:xfrm>
          <a:prstGeom prst="rect">
            <a:avLst/>
          </a:prstGeom>
          <a:noFill/>
        </p:spPr>
        <p:txBody>
          <a:bodyPr wrap="square" rtlCol="0">
            <a:spAutoFit/>
          </a:bodyPr>
          <a:lstStyle/>
          <a:p>
            <a:r>
              <a:rPr lang="en-US" dirty="0" smtClean="0"/>
              <a:t>A0</a:t>
            </a:r>
            <a:endParaRPr lang="el-GR" dirty="0"/>
          </a:p>
        </p:txBody>
      </p:sp>
      <p:sp>
        <p:nvSpPr>
          <p:cNvPr id="14" name="TextBox 13"/>
          <p:cNvSpPr txBox="1"/>
          <p:nvPr/>
        </p:nvSpPr>
        <p:spPr>
          <a:xfrm>
            <a:off x="10141079" y="3341657"/>
            <a:ext cx="611099" cy="1107996"/>
          </a:xfrm>
          <a:prstGeom prst="rect">
            <a:avLst/>
          </a:prstGeom>
          <a:noFill/>
        </p:spPr>
        <p:txBody>
          <a:bodyPr wrap="square" rtlCol="0">
            <a:spAutoFit/>
          </a:bodyPr>
          <a:lstStyle/>
          <a:p>
            <a:endParaRPr lang="el-GR" sz="6600" dirty="0"/>
          </a:p>
        </p:txBody>
      </p:sp>
    </p:spTree>
    <p:extLst>
      <p:ext uri="{BB962C8B-B14F-4D97-AF65-F5344CB8AC3E}">
        <p14:creationId xmlns:p14="http://schemas.microsoft.com/office/powerpoint/2010/main" val="24026659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Flame </a:t>
            </a:r>
            <a:r>
              <a:rPr lang="en-US" dirty="0" smtClean="0"/>
              <a:t>sensor</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1789899" y="1975659"/>
            <a:ext cx="8016920" cy="40227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556534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Flame </a:t>
            </a:r>
            <a:r>
              <a:rPr lang="en-US" dirty="0" smtClean="0"/>
              <a:t>sensor</a:t>
            </a:r>
            <a:endParaRPr lang="el-GR" dirty="0"/>
          </a:p>
        </p:txBody>
      </p:sp>
      <p:pic>
        <p:nvPicPr>
          <p:cNvPr id="6" name="Θέση περιεχομένου 5"/>
          <p:cNvPicPr>
            <a:picLocks noGrp="1" noChangeAspect="1"/>
          </p:cNvPicPr>
          <p:nvPr>
            <p:ph idx="1"/>
          </p:nvPr>
        </p:nvPicPr>
        <p:blipFill>
          <a:blip r:embed="rId2"/>
          <a:stretch>
            <a:fillRect/>
          </a:stretch>
        </p:blipFill>
        <p:spPr>
          <a:xfrm>
            <a:off x="412831" y="2010163"/>
            <a:ext cx="2800250" cy="4022725"/>
          </a:xfrm>
          <a:prstGeom prst="rect">
            <a:avLst/>
          </a:prstGeom>
        </p:spPr>
      </p:pic>
      <p:pic>
        <p:nvPicPr>
          <p:cNvPr id="7" name="Εικόνα 6"/>
          <p:cNvPicPr>
            <a:picLocks noChangeAspect="1"/>
          </p:cNvPicPr>
          <p:nvPr/>
        </p:nvPicPr>
        <p:blipFill>
          <a:blip r:embed="rId3"/>
          <a:stretch>
            <a:fillRect/>
          </a:stretch>
        </p:blipFill>
        <p:spPr>
          <a:xfrm>
            <a:off x="9510877" y="2065718"/>
            <a:ext cx="875845" cy="3911613"/>
          </a:xfrm>
          <a:prstGeom prst="rect">
            <a:avLst/>
          </a:prstGeom>
        </p:spPr>
      </p:pic>
      <p:pic>
        <p:nvPicPr>
          <p:cNvPr id="4" name="Εικόνα 3"/>
          <p:cNvPicPr>
            <a:picLocks noChangeAspect="1"/>
          </p:cNvPicPr>
          <p:nvPr/>
        </p:nvPicPr>
        <p:blipFill>
          <a:blip r:embed="rId4"/>
          <a:stretch>
            <a:fillRect/>
          </a:stretch>
        </p:blipFill>
        <p:spPr>
          <a:xfrm>
            <a:off x="4368018" y="2359777"/>
            <a:ext cx="4053599" cy="3617554"/>
          </a:xfrm>
          <a:prstGeom prst="rect">
            <a:avLst/>
          </a:prstGeom>
        </p:spPr>
      </p:pic>
    </p:spTree>
    <p:extLst>
      <p:ext uri="{BB962C8B-B14F-4D97-AF65-F5344CB8AC3E}">
        <p14:creationId xmlns:p14="http://schemas.microsoft.com/office/powerpoint/2010/main" val="25676390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l-GR" dirty="0" smtClean="0"/>
              <a:t>4</a:t>
            </a:r>
            <a:endParaRPr lang="el-GR" dirty="0"/>
          </a:p>
        </p:txBody>
      </p:sp>
      <p:sp>
        <p:nvSpPr>
          <p:cNvPr id="3" name="Θέση περιεχομένου 2"/>
          <p:cNvSpPr>
            <a:spLocks noGrp="1"/>
          </p:cNvSpPr>
          <p:nvPr>
            <p:ph idx="1"/>
          </p:nvPr>
        </p:nvSpPr>
        <p:spPr>
          <a:xfrm>
            <a:off x="1097280" y="1845734"/>
            <a:ext cx="10058400" cy="4382538"/>
          </a:xfrm>
        </p:spPr>
        <p:txBody>
          <a:bodyPr>
            <a:normAutofit/>
          </a:bodyPr>
          <a:lstStyle/>
          <a:p>
            <a:pPr marL="0" indent="0">
              <a:buNone/>
            </a:pPr>
            <a:r>
              <a:rPr lang="en-US" sz="2800" dirty="0" smtClean="0"/>
              <a:t>A</a:t>
            </a:r>
            <a:r>
              <a:rPr lang="el-GR" sz="2800" dirty="0" smtClean="0"/>
              <a:t>ν υπάρχει κάποια φλόγα να ανάβει ένα κόκκινο</a:t>
            </a:r>
            <a:r>
              <a:rPr lang="en-US" sz="2800" dirty="0" smtClean="0"/>
              <a:t> led</a:t>
            </a:r>
            <a:r>
              <a:rPr lang="el-GR" sz="2800" dirty="0" smtClean="0"/>
              <a:t> και να χτυπάει μια σειρήνα. Επίσης να τυπώνεται στο </a:t>
            </a:r>
            <a:r>
              <a:rPr lang="en-US" sz="2800" dirty="0" smtClean="0"/>
              <a:t>s</a:t>
            </a:r>
            <a:r>
              <a:rPr lang="en-US" sz="2800" dirty="0"/>
              <a:t>e</a:t>
            </a:r>
            <a:r>
              <a:rPr lang="en-US" sz="2800" dirty="0" smtClean="0"/>
              <a:t>rial monitor “Fire!!!”.</a:t>
            </a:r>
          </a:p>
          <a:p>
            <a:pPr marL="0" indent="0">
              <a:buNone/>
            </a:pPr>
            <a:endParaRPr lang="en-US" sz="2800" dirty="0"/>
          </a:p>
          <a:p>
            <a:pPr marL="0" indent="0">
              <a:buNone/>
            </a:pPr>
            <a:r>
              <a:rPr lang="el-GR" sz="2800" dirty="0" smtClean="0"/>
              <a:t>Υλικά:</a:t>
            </a:r>
          </a:p>
          <a:p>
            <a:pPr>
              <a:buFont typeface="Wingdings" panose="05000000000000000000" pitchFamily="2" charset="2"/>
              <a:buChar char="Ø"/>
            </a:pPr>
            <a:r>
              <a:rPr lang="en-US" sz="2800" dirty="0" smtClean="0"/>
              <a:t>Buzzer</a:t>
            </a:r>
          </a:p>
          <a:p>
            <a:pPr>
              <a:buFont typeface="Wingdings" panose="05000000000000000000" pitchFamily="2" charset="2"/>
              <a:buChar char="Ø"/>
            </a:pPr>
            <a:r>
              <a:rPr lang="en-US" sz="2800" dirty="0" smtClean="0"/>
              <a:t>Red led</a:t>
            </a:r>
          </a:p>
          <a:p>
            <a:pPr>
              <a:buFont typeface="Wingdings" panose="05000000000000000000" pitchFamily="2" charset="2"/>
              <a:buChar char="Ø"/>
            </a:pPr>
            <a:r>
              <a:rPr lang="el-GR" sz="2800" dirty="0" smtClean="0"/>
              <a:t>Αντιστάσεις 100</a:t>
            </a:r>
            <a:r>
              <a:rPr lang="en-US" sz="2800" dirty="0" smtClean="0"/>
              <a:t>, 320</a:t>
            </a:r>
            <a:r>
              <a:rPr lang="el-GR" sz="2800" dirty="0" smtClean="0"/>
              <a:t> και 220 </a:t>
            </a:r>
            <a:r>
              <a:rPr lang="en-US" sz="2800" dirty="0" smtClean="0"/>
              <a:t>ohm</a:t>
            </a:r>
          </a:p>
          <a:p>
            <a:pPr>
              <a:buFont typeface="Wingdings" panose="05000000000000000000" pitchFamily="2" charset="2"/>
              <a:buChar char="Ø"/>
            </a:pPr>
            <a:r>
              <a:rPr lang="en-US" sz="2800" dirty="0" smtClean="0"/>
              <a:t>Ir receiver </a:t>
            </a:r>
            <a:r>
              <a:rPr lang="el-GR" sz="2800" dirty="0" smtClean="0"/>
              <a:t>ή </a:t>
            </a:r>
            <a:r>
              <a:rPr lang="en-US" sz="2800" dirty="0" smtClean="0"/>
              <a:t>flame sensor</a:t>
            </a:r>
            <a:endParaRPr lang="el-GR" sz="2800" dirty="0"/>
          </a:p>
        </p:txBody>
      </p:sp>
    </p:spTree>
    <p:extLst>
      <p:ext uri="{BB962C8B-B14F-4D97-AF65-F5344CB8AC3E}">
        <p14:creationId xmlns:p14="http://schemas.microsoft.com/office/powerpoint/2010/main" val="32159958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l-GR" dirty="0"/>
              <a:t>4</a:t>
            </a:r>
          </a:p>
        </p:txBody>
      </p:sp>
      <p:pic>
        <p:nvPicPr>
          <p:cNvPr id="3" name="Εικόνα 2"/>
          <p:cNvPicPr>
            <a:picLocks noChangeAspect="1"/>
          </p:cNvPicPr>
          <p:nvPr/>
        </p:nvPicPr>
        <p:blipFill>
          <a:blip r:embed="rId2"/>
          <a:stretch>
            <a:fillRect/>
          </a:stretch>
        </p:blipFill>
        <p:spPr>
          <a:xfrm>
            <a:off x="1783080" y="1847700"/>
            <a:ext cx="8686800" cy="4350737"/>
          </a:xfrm>
          <a:prstGeom prst="rect">
            <a:avLst/>
          </a:prstGeom>
        </p:spPr>
      </p:pic>
    </p:spTree>
    <p:extLst>
      <p:ext uri="{BB962C8B-B14F-4D97-AF65-F5344CB8AC3E}">
        <p14:creationId xmlns:p14="http://schemas.microsoft.com/office/powerpoint/2010/main" val="18079853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l-GR" dirty="0" smtClean="0"/>
              <a:t>4 με </a:t>
            </a:r>
            <a:r>
              <a:rPr lang="en-US" dirty="0" smtClean="0"/>
              <a:t>module</a:t>
            </a:r>
            <a:endParaRPr lang="el-GR" dirty="0"/>
          </a:p>
        </p:txBody>
      </p:sp>
      <p:pic>
        <p:nvPicPr>
          <p:cNvPr id="4" name="Θέση περιεχομένου 3"/>
          <p:cNvPicPr>
            <a:picLocks noGrp="1" noChangeAspect="1"/>
          </p:cNvPicPr>
          <p:nvPr>
            <p:ph idx="1"/>
          </p:nvPr>
        </p:nvPicPr>
        <p:blipFill rotWithShape="1">
          <a:blip r:embed="rId2"/>
          <a:srcRect t="1066"/>
          <a:stretch/>
        </p:blipFill>
        <p:spPr>
          <a:xfrm>
            <a:off x="3304910" y="1823624"/>
            <a:ext cx="5425022" cy="4500729"/>
          </a:xfrm>
          <a:prstGeom prst="rect">
            <a:avLst/>
          </a:prstGeom>
        </p:spPr>
      </p:pic>
      <p:pic>
        <p:nvPicPr>
          <p:cNvPr id="5" name="Εικόνα 4"/>
          <p:cNvPicPr>
            <a:picLocks noChangeAspect="1"/>
          </p:cNvPicPr>
          <p:nvPr/>
        </p:nvPicPr>
        <p:blipFill>
          <a:blip r:embed="rId3"/>
          <a:stretch>
            <a:fillRect/>
          </a:stretch>
        </p:blipFill>
        <p:spPr>
          <a:xfrm>
            <a:off x="4109318" y="5868388"/>
            <a:ext cx="695325" cy="314325"/>
          </a:xfrm>
          <a:prstGeom prst="rect">
            <a:avLst/>
          </a:prstGeom>
        </p:spPr>
      </p:pic>
      <p:pic>
        <p:nvPicPr>
          <p:cNvPr id="6" name="Εικόνα 5"/>
          <p:cNvPicPr>
            <a:picLocks noChangeAspect="1"/>
          </p:cNvPicPr>
          <p:nvPr/>
        </p:nvPicPr>
        <p:blipFill>
          <a:blip r:embed="rId4"/>
          <a:stretch>
            <a:fillRect/>
          </a:stretch>
        </p:blipFill>
        <p:spPr>
          <a:xfrm>
            <a:off x="4019506" y="5868388"/>
            <a:ext cx="390525" cy="238125"/>
          </a:xfrm>
          <a:prstGeom prst="rect">
            <a:avLst/>
          </a:prstGeom>
        </p:spPr>
      </p:pic>
    </p:spTree>
    <p:extLst>
      <p:ext uri="{BB962C8B-B14F-4D97-AF65-F5344CB8AC3E}">
        <p14:creationId xmlns:p14="http://schemas.microsoft.com/office/powerpoint/2010/main" val="23096450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l-GR" dirty="0"/>
              <a:t>4</a:t>
            </a:r>
          </a:p>
        </p:txBody>
      </p:sp>
      <p:sp>
        <p:nvSpPr>
          <p:cNvPr id="3" name="Θέση περιεχομένου 2"/>
          <p:cNvSpPr>
            <a:spLocks noGrp="1"/>
          </p:cNvSpPr>
          <p:nvPr>
            <p:ph idx="1"/>
          </p:nvPr>
        </p:nvSpPr>
        <p:spPr>
          <a:xfrm>
            <a:off x="1097280" y="1737360"/>
            <a:ext cx="10979702" cy="4551297"/>
          </a:xfrm>
        </p:spPr>
        <p:txBody>
          <a:bodyPr numCol="2"/>
          <a:lstStyle/>
          <a:p>
            <a:pPr marL="0" indent="0">
              <a:buNone/>
            </a:pPr>
            <a:r>
              <a:rPr lang="en-US" dirty="0" err="1">
                <a:solidFill>
                  <a:srgbClr val="8000FF"/>
                </a:solidFill>
                <a:latin typeface="Courier New" panose="02070309020205020404" pitchFamily="49" charset="0"/>
              </a:rPr>
              <a:t>int</a:t>
            </a:r>
            <a:r>
              <a:rPr lang="en-US" dirty="0">
                <a:solidFill>
                  <a:srgbClr val="000000"/>
                </a:solidFill>
                <a:latin typeface="Courier New" panose="02070309020205020404" pitchFamily="49" charset="0"/>
              </a:rPr>
              <a:t> LED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FlamePin</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a:solidFill>
                <a:srgbClr val="008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Flame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buzzer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setup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err="1"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LED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OUTPUT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pinMode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buzzer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OUTPUT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pinMode</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FlamePin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INPUT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begin</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9600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loop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smtClean="0">
                <a:solidFill>
                  <a:srgbClr val="000000"/>
                </a:solidFill>
                <a:latin typeface="Courier New" panose="02070309020205020404" pitchFamily="49" charset="0"/>
              </a:rPr>
              <a:t>Flame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analogRead</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FlamePin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if</a:t>
            </a:r>
            <a:r>
              <a:rPr lang="en-US" dirty="0" smtClean="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Flame </a:t>
            </a:r>
            <a:r>
              <a:rPr lang="en-US" b="1" dirty="0">
                <a:solidFill>
                  <a:srgbClr val="000080"/>
                </a:solidFill>
                <a:latin typeface="Courier New" panose="02070309020205020404" pitchFamily="49" charset="0"/>
              </a:rPr>
              <a:t>&lt;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1023</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"Fire!!!"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LED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HIGH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buzzer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HIGH</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b="1" dirty="0" smtClean="0">
                <a:solidFill>
                  <a:srgbClr val="0000FF"/>
                </a:solidFill>
                <a:latin typeface="Courier New" panose="02070309020205020404" pitchFamily="49" charset="0"/>
              </a:rPr>
              <a:t>else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"No fire"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LED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buzzer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a:solidFill>
                  <a:srgbClr val="008000"/>
                </a:solidFill>
                <a:latin typeface="Courier New" panose="02070309020205020404" pitchFamily="49" charset="0"/>
              </a:rPr>
              <a:t>//</a:t>
            </a:r>
            <a:r>
              <a:rPr lang="en-US" dirty="0" err="1">
                <a:solidFill>
                  <a:srgbClr val="008000"/>
                </a:solidFill>
                <a:latin typeface="Courier New" panose="02070309020205020404" pitchFamily="49" charset="0"/>
              </a:rPr>
              <a:t>Serial.println</a:t>
            </a:r>
            <a:r>
              <a:rPr lang="en-US" dirty="0">
                <a:solidFill>
                  <a:srgbClr val="008000"/>
                </a:solidFill>
                <a:latin typeface="Courier New" panose="02070309020205020404" pitchFamily="49" charset="0"/>
              </a:rPr>
              <a:t>(Flame); //</a:t>
            </a:r>
            <a:r>
              <a:rPr lang="en-US" dirty="0" err="1">
                <a:solidFill>
                  <a:srgbClr val="008000"/>
                </a:solidFill>
                <a:latin typeface="Courier New" panose="02070309020205020404" pitchFamily="49" charset="0"/>
              </a:rPr>
              <a:t>Serial.println</a:t>
            </a:r>
            <a:r>
              <a:rPr lang="en-US" dirty="0">
                <a:solidFill>
                  <a:srgbClr val="008000"/>
                </a:solidFill>
                <a:latin typeface="Courier New" panose="02070309020205020404" pitchFamily="49" charset="0"/>
              </a:rPr>
              <a:t>(); </a:t>
            </a:r>
            <a:endParaRPr lang="en-US" dirty="0" smtClean="0">
              <a:solidFill>
                <a:srgbClr val="008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1000</a:t>
            </a:r>
            <a:r>
              <a:rPr lang="en-US" b="1" dirty="0" smtClean="0">
                <a:solidFill>
                  <a:srgbClr val="000080"/>
                </a:solidFill>
                <a:latin typeface="Courier New" panose="02070309020205020404" pitchFamily="49" charset="0"/>
              </a:rPr>
              <a:t>);}</a:t>
            </a:r>
            <a:endParaRPr lang="en-US" dirty="0"/>
          </a:p>
          <a:p>
            <a:endParaRPr lang="el-GR" dirty="0"/>
          </a:p>
        </p:txBody>
      </p:sp>
    </p:spTree>
    <p:extLst>
      <p:ext uri="{BB962C8B-B14F-4D97-AF65-F5344CB8AC3E}">
        <p14:creationId xmlns:p14="http://schemas.microsoft.com/office/powerpoint/2010/main" val="30024922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IR receiver</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525041" y="2174066"/>
            <a:ext cx="5474303" cy="4022725"/>
          </a:xfrm>
          <a:prstGeom prst="rect">
            <a:avLst/>
          </a:prstGeom>
        </p:spPr>
      </p:pic>
      <p:sp>
        <p:nvSpPr>
          <p:cNvPr id="3" name="TextBox 2"/>
          <p:cNvSpPr txBox="1"/>
          <p:nvPr/>
        </p:nvSpPr>
        <p:spPr>
          <a:xfrm>
            <a:off x="6126480" y="2292602"/>
            <a:ext cx="5512279" cy="3785652"/>
          </a:xfrm>
          <a:prstGeom prst="rect">
            <a:avLst/>
          </a:prstGeom>
          <a:noFill/>
        </p:spPr>
        <p:txBody>
          <a:bodyPr wrap="square" rtlCol="0">
            <a:spAutoFit/>
          </a:bodyPr>
          <a:lstStyle/>
          <a:p>
            <a:r>
              <a:rPr lang="el-GR" sz="2400" dirty="0"/>
              <a:t>Ένας δέκτης υπερύθρων μπορεί να ανιχνεύσει ριπές υπέρυθρου φωτός που αποστέλλονται από ένα κοινό </a:t>
            </a:r>
            <a:r>
              <a:rPr lang="el-GR" sz="2400" dirty="0" smtClean="0"/>
              <a:t>τηλεχειριστήριο και </a:t>
            </a:r>
            <a:r>
              <a:rPr lang="el-GR" sz="2400" dirty="0"/>
              <a:t>στη συνέχεια, να εξάγει ένα μοτίβο υψηλών / χαμηλών </a:t>
            </a:r>
            <a:r>
              <a:rPr lang="el-GR" sz="2400" dirty="0" smtClean="0"/>
              <a:t>σημάτων. Με αυτόν τον τρόπο μπορεί να ανιχνεύσει ποιο κουμπί του τηλεχειριστηρίου πατήθηκε και να δώσει κάποια εντολή σε κάποια συσκευή(πχ. Να ανοίξει μια λάμπα ή μια πόρτα γκαράζ).</a:t>
            </a:r>
            <a:endParaRPr lang="el-GR" sz="2400" dirty="0"/>
          </a:p>
        </p:txBody>
      </p:sp>
    </p:spTree>
    <p:extLst>
      <p:ext uri="{BB962C8B-B14F-4D97-AF65-F5344CB8AC3E}">
        <p14:creationId xmlns:p14="http://schemas.microsoft.com/office/powerpoint/2010/main" val="4203137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480832" y="251872"/>
            <a:ext cx="2638425" cy="2524125"/>
          </a:xfrm>
          <a:prstGeom prst="rect">
            <a:avLst/>
          </a:prstGeom>
        </p:spPr>
      </p:pic>
      <p:pic>
        <p:nvPicPr>
          <p:cNvPr id="3" name="Εικόνα 2"/>
          <p:cNvPicPr>
            <a:picLocks noChangeAspect="1"/>
          </p:cNvPicPr>
          <p:nvPr/>
        </p:nvPicPr>
        <p:blipFill>
          <a:blip r:embed="rId3"/>
          <a:stretch>
            <a:fillRect/>
          </a:stretch>
        </p:blipFill>
        <p:spPr>
          <a:xfrm>
            <a:off x="3475367" y="251872"/>
            <a:ext cx="2770158" cy="2642001"/>
          </a:xfrm>
          <a:prstGeom prst="rect">
            <a:avLst/>
          </a:prstGeom>
        </p:spPr>
      </p:pic>
      <p:pic>
        <p:nvPicPr>
          <p:cNvPr id="4" name="Εικόνα 3"/>
          <p:cNvPicPr>
            <a:picLocks noChangeAspect="1"/>
          </p:cNvPicPr>
          <p:nvPr/>
        </p:nvPicPr>
        <p:blipFill>
          <a:blip r:embed="rId4"/>
          <a:stretch>
            <a:fillRect/>
          </a:stretch>
        </p:blipFill>
        <p:spPr>
          <a:xfrm>
            <a:off x="480832" y="2893873"/>
            <a:ext cx="2743200" cy="2667000"/>
          </a:xfrm>
          <a:prstGeom prst="rect">
            <a:avLst/>
          </a:prstGeom>
        </p:spPr>
      </p:pic>
      <p:pic>
        <p:nvPicPr>
          <p:cNvPr id="5" name="Εικόνα 4"/>
          <p:cNvPicPr>
            <a:picLocks noChangeAspect="1"/>
          </p:cNvPicPr>
          <p:nvPr/>
        </p:nvPicPr>
        <p:blipFill>
          <a:blip r:embed="rId5"/>
          <a:stretch>
            <a:fillRect/>
          </a:stretch>
        </p:blipFill>
        <p:spPr>
          <a:xfrm>
            <a:off x="3406355" y="2971630"/>
            <a:ext cx="2839170" cy="2589243"/>
          </a:xfrm>
          <a:prstGeom prst="rect">
            <a:avLst/>
          </a:prstGeom>
        </p:spPr>
      </p:pic>
      <p:sp>
        <p:nvSpPr>
          <p:cNvPr id="6" name="TextBox 5"/>
          <p:cNvSpPr txBox="1"/>
          <p:nvPr/>
        </p:nvSpPr>
        <p:spPr>
          <a:xfrm>
            <a:off x="6245525" y="251872"/>
            <a:ext cx="5874588" cy="5632311"/>
          </a:xfrm>
          <a:prstGeom prst="rect">
            <a:avLst/>
          </a:prstGeom>
          <a:noFill/>
        </p:spPr>
        <p:txBody>
          <a:bodyPr wrap="square" rtlCol="0">
            <a:spAutoFit/>
          </a:bodyPr>
          <a:lstStyle/>
          <a:p>
            <a:r>
              <a:rPr lang="el-GR" sz="2000" b="1" dirty="0"/>
              <a:t>1. </a:t>
            </a:r>
            <a:r>
              <a:rPr lang="el-GR" sz="2000" dirty="0"/>
              <a:t>Πρώτον, όταν δεν πατηθούν κουμπιά, </a:t>
            </a:r>
            <a:r>
              <a:rPr lang="el-GR" sz="2000" dirty="0" smtClean="0"/>
              <a:t>όλα τα </a:t>
            </a:r>
            <a:r>
              <a:rPr lang="en-US" sz="2000" dirty="0" smtClean="0"/>
              <a:t>pin</a:t>
            </a:r>
            <a:r>
              <a:rPr lang="el-GR" sz="2000" dirty="0" smtClean="0"/>
              <a:t> </a:t>
            </a:r>
            <a:r>
              <a:rPr lang="el-GR" sz="2000" dirty="0"/>
              <a:t>στηλών διατηρούνται </a:t>
            </a:r>
            <a:r>
              <a:rPr lang="en-US" sz="2000" dirty="0" smtClean="0"/>
              <a:t>HIGH</a:t>
            </a:r>
            <a:r>
              <a:rPr lang="el-GR" sz="2000" dirty="0" smtClean="0"/>
              <a:t> </a:t>
            </a:r>
            <a:r>
              <a:rPr lang="el-GR" sz="2000" dirty="0"/>
              <a:t>και όλα τα </a:t>
            </a:r>
            <a:r>
              <a:rPr lang="en-US" sz="2000" dirty="0"/>
              <a:t>pin</a:t>
            </a:r>
            <a:r>
              <a:rPr lang="el-GR" sz="2000" dirty="0"/>
              <a:t> </a:t>
            </a:r>
            <a:r>
              <a:rPr lang="el-GR" sz="2000" dirty="0" smtClean="0"/>
              <a:t>σειράς </a:t>
            </a:r>
            <a:r>
              <a:rPr lang="el-GR" sz="2000" dirty="0"/>
              <a:t>διατηρούνται</a:t>
            </a:r>
            <a:r>
              <a:rPr lang="el-GR" sz="2000" dirty="0" smtClean="0"/>
              <a:t> </a:t>
            </a:r>
            <a:r>
              <a:rPr lang="en-US" sz="2000" dirty="0" smtClean="0"/>
              <a:t>LOW</a:t>
            </a:r>
            <a:r>
              <a:rPr lang="en-US" sz="2000" dirty="0"/>
              <a:t>.</a:t>
            </a:r>
            <a:endParaRPr lang="el-GR" sz="2000" dirty="0"/>
          </a:p>
          <a:p>
            <a:r>
              <a:rPr lang="el-GR" sz="2000" b="1" dirty="0"/>
              <a:t>2.</a:t>
            </a:r>
            <a:r>
              <a:rPr lang="el-GR" sz="2000" dirty="0"/>
              <a:t> Όταν πατηθεί ένα κουμπί, </a:t>
            </a:r>
            <a:r>
              <a:rPr lang="el-GR" sz="2000" dirty="0" smtClean="0"/>
              <a:t>το </a:t>
            </a:r>
            <a:r>
              <a:rPr lang="en-US" sz="2000" dirty="0" smtClean="0"/>
              <a:t>pin </a:t>
            </a:r>
            <a:r>
              <a:rPr lang="el-GR" sz="2000" dirty="0" smtClean="0"/>
              <a:t>της </a:t>
            </a:r>
            <a:r>
              <a:rPr lang="el-GR" sz="2000" dirty="0"/>
              <a:t>στήλης </a:t>
            </a:r>
            <a:r>
              <a:rPr lang="el-GR" sz="2000" dirty="0" smtClean="0"/>
              <a:t>γίνεται</a:t>
            </a:r>
            <a:r>
              <a:rPr lang="en-US" sz="2000" dirty="0" smtClean="0"/>
              <a:t> LOW.</a:t>
            </a:r>
          </a:p>
          <a:p>
            <a:r>
              <a:rPr lang="el-GR" sz="2000" b="1" dirty="0" smtClean="0"/>
              <a:t>3</a:t>
            </a:r>
            <a:r>
              <a:rPr lang="el-GR" sz="2000" b="1" dirty="0"/>
              <a:t>. </a:t>
            </a:r>
            <a:r>
              <a:rPr lang="el-GR" sz="2000" dirty="0"/>
              <a:t>Το Arduino </a:t>
            </a:r>
            <a:r>
              <a:rPr lang="el-GR" sz="2000" dirty="0" smtClean="0"/>
              <a:t>γνωρίζει </a:t>
            </a:r>
            <a:r>
              <a:rPr lang="el-GR" sz="2000" dirty="0"/>
              <a:t>σε ποια στήλη βρίσκεται το κουμπί, οπότε τώρα χρειάζεται απλώς να βρει τη σειρά </a:t>
            </a:r>
            <a:r>
              <a:rPr lang="el-GR" sz="2000" dirty="0" smtClean="0"/>
              <a:t>στην οποία </a:t>
            </a:r>
            <a:r>
              <a:rPr lang="el-GR" sz="2000" dirty="0"/>
              <a:t>βρίσκεται το κουμπί. Αυτό το κάνει αλλάζοντας κάθε έναν από τους ακροδέκτες </a:t>
            </a:r>
            <a:r>
              <a:rPr lang="el-GR" sz="2000" dirty="0" smtClean="0"/>
              <a:t>σειράς σε </a:t>
            </a:r>
            <a:r>
              <a:rPr lang="el-GR" sz="2000" dirty="0"/>
              <a:t>HIGH και ταυτόχρονα διαβάζοντας όλη τη στήλη </a:t>
            </a:r>
            <a:r>
              <a:rPr lang="el-GR" sz="2000" dirty="0" smtClean="0"/>
              <a:t>για </a:t>
            </a:r>
            <a:r>
              <a:rPr lang="el-GR" sz="2000" dirty="0"/>
              <a:t>να ανιχνεύσει ποιος ακροδέκτης στήλης επιστρέφει </a:t>
            </a:r>
            <a:r>
              <a:rPr lang="el-GR" sz="2000" dirty="0" smtClean="0"/>
              <a:t>σε </a:t>
            </a:r>
            <a:r>
              <a:rPr lang="en-US" sz="2000" dirty="0" smtClean="0"/>
              <a:t>HIGH.</a:t>
            </a:r>
            <a:endParaRPr lang="el-GR" sz="2000" dirty="0"/>
          </a:p>
          <a:p>
            <a:r>
              <a:rPr lang="el-GR" sz="2000" b="1" dirty="0"/>
              <a:t>4. </a:t>
            </a:r>
            <a:r>
              <a:rPr lang="el-GR" sz="2000" dirty="0"/>
              <a:t>Όταν </a:t>
            </a:r>
            <a:r>
              <a:rPr lang="el-GR" sz="2000" dirty="0" smtClean="0"/>
              <a:t>το </a:t>
            </a:r>
            <a:r>
              <a:rPr lang="en-US" sz="2000" dirty="0" smtClean="0"/>
              <a:t>pin </a:t>
            </a:r>
            <a:r>
              <a:rPr lang="el-GR" sz="2000" dirty="0" smtClean="0"/>
              <a:t>στηλών </a:t>
            </a:r>
            <a:r>
              <a:rPr lang="el-GR" sz="2000" dirty="0"/>
              <a:t>πηγαίνει ξανά </a:t>
            </a:r>
            <a:r>
              <a:rPr lang="el-GR" sz="2000" dirty="0" smtClean="0"/>
              <a:t>σε </a:t>
            </a:r>
            <a:r>
              <a:rPr lang="en-US" sz="2000" dirty="0" smtClean="0"/>
              <a:t>HIGH</a:t>
            </a:r>
            <a:r>
              <a:rPr lang="el-GR" sz="2000" dirty="0" smtClean="0"/>
              <a:t>, </a:t>
            </a:r>
            <a:r>
              <a:rPr lang="el-GR" sz="2000" dirty="0"/>
              <a:t>το Arduino έχει βρει </a:t>
            </a:r>
            <a:r>
              <a:rPr lang="el-GR" sz="2000" dirty="0" smtClean="0"/>
              <a:t>το </a:t>
            </a:r>
            <a:r>
              <a:rPr lang="en-US" sz="2000" dirty="0" smtClean="0"/>
              <a:t>pin </a:t>
            </a:r>
            <a:r>
              <a:rPr lang="el-GR" sz="2000" dirty="0" smtClean="0"/>
              <a:t>σειράς </a:t>
            </a:r>
            <a:r>
              <a:rPr lang="el-GR" sz="2000" dirty="0"/>
              <a:t>που είναι </a:t>
            </a:r>
            <a:r>
              <a:rPr lang="el-GR" sz="2000" dirty="0" smtClean="0"/>
              <a:t>συνδεδεμένο </a:t>
            </a:r>
            <a:r>
              <a:rPr lang="el-GR" sz="2000" dirty="0"/>
              <a:t>στο </a:t>
            </a:r>
            <a:r>
              <a:rPr lang="el-GR" sz="2000" dirty="0" smtClean="0"/>
              <a:t>κουμπί.</a:t>
            </a:r>
          </a:p>
          <a:p>
            <a:endParaRPr lang="el-GR" sz="2000" dirty="0"/>
          </a:p>
          <a:p>
            <a:r>
              <a:rPr lang="el-GR" sz="2000" dirty="0" smtClean="0"/>
              <a:t>Πχ. ο </a:t>
            </a:r>
            <a:r>
              <a:rPr lang="el-GR" sz="2000" dirty="0"/>
              <a:t>συνδυασμός της σειράς 2 και της στήλης 2 </a:t>
            </a:r>
            <a:r>
              <a:rPr lang="el-GR" sz="2000" dirty="0" smtClean="0"/>
              <a:t>σημαίνει </a:t>
            </a:r>
            <a:r>
              <a:rPr lang="el-GR" sz="2000" dirty="0"/>
              <a:t>μόνο ότι πατήθηκε το κουμπί νούμερο 5.</a:t>
            </a:r>
          </a:p>
        </p:txBody>
      </p:sp>
    </p:spTree>
    <p:extLst>
      <p:ext uri="{BB962C8B-B14F-4D97-AF65-F5344CB8AC3E}">
        <p14:creationId xmlns:p14="http://schemas.microsoft.com/office/powerpoint/2010/main" val="42504762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IR receiver</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7356685" y="2402906"/>
            <a:ext cx="3905250" cy="3133725"/>
          </a:xfrm>
          <a:prstGeom prst="rect">
            <a:avLst/>
          </a:prstGeom>
        </p:spPr>
      </p:pic>
      <p:pic>
        <p:nvPicPr>
          <p:cNvPr id="6" name="Εικόνα 5"/>
          <p:cNvPicPr>
            <a:picLocks noChangeAspect="1"/>
          </p:cNvPicPr>
          <p:nvPr/>
        </p:nvPicPr>
        <p:blipFill>
          <a:blip r:embed="rId3"/>
          <a:stretch>
            <a:fillRect/>
          </a:stretch>
        </p:blipFill>
        <p:spPr>
          <a:xfrm>
            <a:off x="2033787" y="2202767"/>
            <a:ext cx="3784640" cy="3534001"/>
          </a:xfrm>
          <a:prstGeom prst="rect">
            <a:avLst/>
          </a:prstGeom>
        </p:spPr>
      </p:pic>
    </p:spTree>
    <p:extLst>
      <p:ext uri="{BB962C8B-B14F-4D97-AF65-F5344CB8AC3E}">
        <p14:creationId xmlns:p14="http://schemas.microsoft.com/office/powerpoint/2010/main" val="27626800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IR receiver</a:t>
            </a:r>
            <a:endParaRPr lang="el-GR" dirty="0"/>
          </a:p>
        </p:txBody>
      </p:sp>
      <p:pic>
        <p:nvPicPr>
          <p:cNvPr id="4" name="Θέση περιεχομένου 3"/>
          <p:cNvPicPr>
            <a:picLocks noGrp="1" noChangeAspect="1"/>
          </p:cNvPicPr>
          <p:nvPr>
            <p:ph idx="1"/>
          </p:nvPr>
        </p:nvPicPr>
        <p:blipFill rotWithShape="1">
          <a:blip r:embed="rId2"/>
          <a:srcRect t="2782"/>
          <a:stretch/>
        </p:blipFill>
        <p:spPr>
          <a:xfrm>
            <a:off x="1831516" y="1958196"/>
            <a:ext cx="8589294" cy="3910792"/>
          </a:xfrm>
          <a:prstGeom prst="rect">
            <a:avLst/>
          </a:prstGeom>
        </p:spPr>
      </p:pic>
    </p:spTree>
    <p:extLst>
      <p:ext uri="{BB962C8B-B14F-4D97-AF65-F5344CB8AC3E}">
        <p14:creationId xmlns:p14="http://schemas.microsoft.com/office/powerpoint/2010/main" val="6673231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IR receiver</a:t>
            </a:r>
            <a:endParaRPr lang="el-GR" dirty="0"/>
          </a:p>
        </p:txBody>
      </p:sp>
      <p:sp>
        <p:nvSpPr>
          <p:cNvPr id="3" name="Θέση περιεχομένου 2"/>
          <p:cNvSpPr>
            <a:spLocks noGrp="1"/>
          </p:cNvSpPr>
          <p:nvPr>
            <p:ph idx="1"/>
          </p:nvPr>
        </p:nvSpPr>
        <p:spPr>
          <a:xfrm>
            <a:off x="1097279" y="1845734"/>
            <a:ext cx="10695029" cy="4511934"/>
          </a:xfrm>
        </p:spPr>
        <p:txBody>
          <a:bodyPr>
            <a:normAutofit/>
          </a:bodyPr>
          <a:lstStyle/>
          <a:p>
            <a:r>
              <a:rPr lang="el-GR" sz="2800" dirty="0"/>
              <a:t>Η υπέρυθρη ακτινοβολία είναι μια μορφή φωτός παρόμοια με το φως που βλέπουμε γύρω μας. Η μόνη διαφορά μεταξύ του φωτός IR και του ορατού φωτός είναι η συχνότητα και το μήκος κύματος. Η υπέρυθρη ακτινοβολία βρίσκεται έξω από το εύρος του ορατού φωτός, οπότε οι άνθρωποι δεν μπορούν να το </a:t>
            </a:r>
            <a:r>
              <a:rPr lang="el-GR" sz="2800" dirty="0" smtClean="0"/>
              <a:t>δουν.</a:t>
            </a:r>
          </a:p>
          <a:p>
            <a:r>
              <a:rPr lang="el-GR" sz="2800" dirty="0"/>
              <a:t>Ένα τυπικό σύστημα υπερύθρων επικοινωνιών απαιτεί πομπό IR και δέκτη IR. Ο πομπός μοιάζει ακριβώς με ένα τυπικό LED, εκτός του ότι παράγει φως στο φάσμα IR αντί για το ορατό φάσμα. Εάν ρίξετε μια ματιά στο μπροστινό μέρος ενός τηλεχειριστηρίου τηλεόρασης, θα δείτε το LED πομπού </a:t>
            </a:r>
            <a:r>
              <a:rPr lang="el-GR" sz="2800" dirty="0" smtClean="0"/>
              <a:t>IR.</a:t>
            </a:r>
          </a:p>
          <a:p>
            <a:endParaRPr lang="el-GR" dirty="0"/>
          </a:p>
        </p:txBody>
      </p:sp>
    </p:spTree>
    <p:extLst>
      <p:ext uri="{BB962C8B-B14F-4D97-AF65-F5344CB8AC3E}">
        <p14:creationId xmlns:p14="http://schemas.microsoft.com/office/powerpoint/2010/main" val="26438168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IR receiver</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1554691" y="1898022"/>
            <a:ext cx="8677117" cy="4022725"/>
          </a:xfrm>
          <a:prstGeom prst="rect">
            <a:avLst/>
          </a:prstGeom>
        </p:spPr>
      </p:pic>
    </p:spTree>
    <p:extLst>
      <p:ext uri="{BB962C8B-B14F-4D97-AF65-F5344CB8AC3E}">
        <p14:creationId xmlns:p14="http://schemas.microsoft.com/office/powerpoint/2010/main" val="13394182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IR receiver</a:t>
            </a:r>
            <a:endParaRPr lang="el-GR" dirty="0"/>
          </a:p>
        </p:txBody>
      </p:sp>
      <p:sp>
        <p:nvSpPr>
          <p:cNvPr id="3" name="Θέση περιεχομένου 2"/>
          <p:cNvSpPr>
            <a:spLocks noGrp="1"/>
          </p:cNvSpPr>
          <p:nvPr>
            <p:ph idx="1"/>
          </p:nvPr>
        </p:nvSpPr>
        <p:spPr>
          <a:xfrm>
            <a:off x="1097279" y="1845733"/>
            <a:ext cx="10764041" cy="4373911"/>
          </a:xfrm>
        </p:spPr>
        <p:txBody>
          <a:bodyPr>
            <a:normAutofit/>
          </a:bodyPr>
          <a:lstStyle/>
          <a:p>
            <a:r>
              <a:rPr lang="el-GR" sz="2400" dirty="0" smtClean="0"/>
              <a:t>Στο </a:t>
            </a:r>
            <a:r>
              <a:rPr lang="el-GR" sz="2400" dirty="0"/>
              <a:t>ηλεκτρομαγνητικό φάσμα, το υπέρυθρο τμήμα χωρίζεται σε τρεις περιοχές: πλησίον υπέρυθρης περιοχής, μέσης υπέρυθρης περιοχής και μακράς υπέρυθρης </a:t>
            </a:r>
            <a:r>
              <a:rPr lang="el-GR" sz="2400" dirty="0" smtClean="0"/>
              <a:t>περιοχής</a:t>
            </a:r>
            <a:r>
              <a:rPr lang="en-US" sz="2400" dirty="0"/>
              <a:t>.</a:t>
            </a:r>
            <a:endParaRPr lang="el-GR" sz="2400" dirty="0"/>
          </a:p>
          <a:p>
            <a:r>
              <a:rPr lang="el-GR" sz="2400" dirty="0"/>
              <a:t>Τα μήκη κύματος αυτών των περιοχών και οι εφαρμογές τους φαίνονται παρακάτω</a:t>
            </a:r>
            <a:r>
              <a:rPr lang="el-GR" sz="2400" dirty="0" smtClean="0"/>
              <a:t>.</a:t>
            </a:r>
            <a:endParaRPr lang="el-GR" sz="2400" dirty="0"/>
          </a:p>
          <a:p>
            <a:r>
              <a:rPr lang="el-GR" sz="2400" b="1" dirty="0"/>
              <a:t>Περιοχή πλησίον υπέρυθρων </a:t>
            </a:r>
            <a:r>
              <a:rPr lang="el-GR" sz="2400" dirty="0"/>
              <a:t>- 700 </a:t>
            </a:r>
            <a:r>
              <a:rPr lang="el-GR" sz="2400" dirty="0" err="1"/>
              <a:t>nm</a:t>
            </a:r>
            <a:r>
              <a:rPr lang="el-GR" sz="2400" dirty="0"/>
              <a:t> έως 1400 </a:t>
            </a:r>
            <a:r>
              <a:rPr lang="el-GR" sz="2400" dirty="0" err="1"/>
              <a:t>nm</a:t>
            </a:r>
            <a:r>
              <a:rPr lang="el-GR" sz="2400" dirty="0"/>
              <a:t> - Αισθητήρες IR, οπτικές ίνες</a:t>
            </a:r>
          </a:p>
          <a:p>
            <a:r>
              <a:rPr lang="el-GR" sz="2400" b="1" dirty="0"/>
              <a:t>Μέση υπέρυθρη περιοχή </a:t>
            </a:r>
            <a:r>
              <a:rPr lang="el-GR" sz="2400" dirty="0"/>
              <a:t>- 1400 </a:t>
            </a:r>
            <a:r>
              <a:rPr lang="el-GR" sz="2400" dirty="0" err="1"/>
              <a:t>nm</a:t>
            </a:r>
            <a:r>
              <a:rPr lang="el-GR" sz="2400" dirty="0"/>
              <a:t> έως 3000 </a:t>
            </a:r>
            <a:r>
              <a:rPr lang="el-GR" sz="2400" dirty="0" err="1"/>
              <a:t>nm</a:t>
            </a:r>
            <a:r>
              <a:rPr lang="el-GR" sz="2400" dirty="0"/>
              <a:t> - Ανίχνευση θερμότητας</a:t>
            </a:r>
          </a:p>
          <a:p>
            <a:r>
              <a:rPr lang="el-GR" sz="2400" b="1" dirty="0" smtClean="0"/>
              <a:t>Μακρά </a:t>
            </a:r>
            <a:r>
              <a:rPr lang="el-GR" sz="2400" b="1" dirty="0"/>
              <a:t>υπέρυθρη περιοχή</a:t>
            </a:r>
            <a:r>
              <a:rPr lang="el-GR" sz="2400" dirty="0" smtClean="0"/>
              <a:t> </a:t>
            </a:r>
            <a:r>
              <a:rPr lang="el-GR" sz="2400" dirty="0"/>
              <a:t>- 3000 </a:t>
            </a:r>
            <a:r>
              <a:rPr lang="el-GR" sz="2400" dirty="0" err="1"/>
              <a:t>nm</a:t>
            </a:r>
            <a:r>
              <a:rPr lang="el-GR" sz="2400" dirty="0"/>
              <a:t> έως 1 </a:t>
            </a:r>
            <a:r>
              <a:rPr lang="el-GR" sz="2400" dirty="0" err="1"/>
              <a:t>mm</a:t>
            </a:r>
            <a:r>
              <a:rPr lang="el-GR" sz="2400" dirty="0"/>
              <a:t> - Θερμική απεικόνιση</a:t>
            </a:r>
          </a:p>
          <a:p>
            <a:r>
              <a:rPr lang="el-GR" sz="2400" dirty="0"/>
              <a:t>Το εύρος συχνοτήτων των υπέρυθρων είναι υψηλότερο από το φούρνο μικροκυμάτων και μικρότερο από το ορατό </a:t>
            </a:r>
            <a:r>
              <a:rPr lang="el-GR" sz="2400" dirty="0" smtClean="0"/>
              <a:t>φως. Η </a:t>
            </a:r>
            <a:r>
              <a:rPr lang="el-GR" sz="2400" dirty="0"/>
              <a:t>οπτική ασύρματη επικοινωνία γίνεται με μετάδοση δεδομένων υπερύθρων για εφαρμογές μικρής εμβέλειας.</a:t>
            </a:r>
          </a:p>
        </p:txBody>
      </p:sp>
    </p:spTree>
    <p:extLst>
      <p:ext uri="{BB962C8B-B14F-4D97-AF65-F5344CB8AC3E}">
        <p14:creationId xmlns:p14="http://schemas.microsoft.com/office/powerpoint/2010/main" val="41930126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726344" y="286603"/>
            <a:ext cx="10429336" cy="1450757"/>
          </a:xfrm>
        </p:spPr>
        <p:txBody>
          <a:bodyPr/>
          <a:lstStyle/>
          <a:p>
            <a:r>
              <a:rPr lang="en-US" dirty="0"/>
              <a:t>IR receiver</a:t>
            </a:r>
            <a:endParaRPr lang="el-GR" dirty="0"/>
          </a:p>
        </p:txBody>
      </p:sp>
      <p:sp>
        <p:nvSpPr>
          <p:cNvPr id="3" name="Θέση περιεχομένου 2"/>
          <p:cNvSpPr>
            <a:spLocks noGrp="1"/>
          </p:cNvSpPr>
          <p:nvPr>
            <p:ph idx="1"/>
          </p:nvPr>
        </p:nvSpPr>
        <p:spPr>
          <a:xfrm>
            <a:off x="726344" y="1837108"/>
            <a:ext cx="11094720" cy="4023360"/>
          </a:xfrm>
        </p:spPr>
        <p:txBody>
          <a:bodyPr>
            <a:noAutofit/>
          </a:bodyPr>
          <a:lstStyle/>
          <a:p>
            <a:r>
              <a:rPr lang="el-GR" sz="2800" dirty="0"/>
              <a:t>Το φως IR εκπέμπεται από τον ήλιο, τους λαμπτήρες και οτιδήποτε άλλο παράγει θερμότητα. Αυτό σημαίνει ότι υπάρχει πολύς θόρυβος υπερύθρων γύρω μας. Για να αποφευχθεί η παρεμβολή αυτού του θορύβου στο σήμα IR, χρησιμοποιείται μια τεχνική διαμόρφωσης σήματος</a:t>
            </a:r>
            <a:r>
              <a:rPr lang="el-GR" sz="2800" dirty="0" smtClean="0"/>
              <a:t>.</a:t>
            </a:r>
            <a:endParaRPr lang="el-GR" sz="2800" dirty="0"/>
          </a:p>
          <a:p>
            <a:r>
              <a:rPr lang="el-GR" sz="2800" dirty="0"/>
              <a:t>Στη διαμόρφωση σήματος IR, ένας κωδικοποιητής στο τηλεχειριστήριο IR μετατρέπει ένα δυαδικό σήμα σε διαμορφωμένο ηλεκτρικό σήμα. Αυτό το ηλεκτρικό σήμα αποστέλλεται στο LED εκπομπής. Το LED εκπομπής μετατρέπει το διαμορφωμένο ηλεκτρικό σήμα σε ένα διαμορφωμένο σήμα φωτός IR. Στη συνέχεια, ο δέκτης IR </a:t>
            </a:r>
            <a:r>
              <a:rPr lang="el-GR" sz="2800" dirty="0" err="1"/>
              <a:t>αποδιαμορφώνει</a:t>
            </a:r>
            <a:r>
              <a:rPr lang="el-GR" sz="2800" dirty="0"/>
              <a:t> το σήμα φωτός IR και </a:t>
            </a:r>
            <a:r>
              <a:rPr lang="el-GR" sz="2800" dirty="0" smtClean="0"/>
              <a:t>το </a:t>
            </a:r>
            <a:r>
              <a:rPr lang="el-GR" sz="2800" dirty="0"/>
              <a:t>μετατρέπει ξανά σε δυαδικό πριν μεταδώσει τις πληροφορίες σε </a:t>
            </a:r>
            <a:r>
              <a:rPr lang="el-GR" sz="2800" dirty="0" smtClean="0"/>
              <a:t>μικροελεγκτή.</a:t>
            </a:r>
          </a:p>
        </p:txBody>
      </p:sp>
    </p:spTree>
    <p:extLst>
      <p:ext uri="{BB962C8B-B14F-4D97-AF65-F5344CB8AC3E}">
        <p14:creationId xmlns:p14="http://schemas.microsoft.com/office/powerpoint/2010/main" val="34418381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IR receiver</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1097280" y="1936270"/>
            <a:ext cx="10020300" cy="2876550"/>
          </a:xfrm>
          <a:prstGeom prst="rect">
            <a:avLst/>
          </a:prstGeom>
        </p:spPr>
      </p:pic>
      <p:sp>
        <p:nvSpPr>
          <p:cNvPr id="3" name="TextBox 2"/>
          <p:cNvSpPr txBox="1"/>
          <p:nvPr/>
        </p:nvSpPr>
        <p:spPr>
          <a:xfrm>
            <a:off x="1097280" y="4968815"/>
            <a:ext cx="10893437" cy="1323439"/>
          </a:xfrm>
          <a:prstGeom prst="rect">
            <a:avLst/>
          </a:prstGeom>
          <a:noFill/>
        </p:spPr>
        <p:txBody>
          <a:bodyPr wrap="square" rtlCol="0">
            <a:spAutoFit/>
          </a:bodyPr>
          <a:lstStyle/>
          <a:p>
            <a:r>
              <a:rPr lang="el-GR" sz="2000" dirty="0"/>
              <a:t>Το διαμορφωμένο σήμα IR είναι μια σειρά παλμών φωτός IR που ενεργοποιούνται και απενεργοποιούνται σε υψηλή συχνότητα γνωστή ως συχνότητα φορέα. Η συχνότητα φορέα που χρησιμοποιείται από τους περισσότερους πομπούς είναι 38 </a:t>
            </a:r>
            <a:r>
              <a:rPr lang="el-GR" sz="2000" dirty="0" err="1"/>
              <a:t>kHz</a:t>
            </a:r>
            <a:r>
              <a:rPr lang="el-GR" sz="2000" dirty="0"/>
              <a:t>, επειδή είναι σπάνια στη φύση και έτσι μπορεί να διακριθεί από τον θόρυβο περιβάλλοντος.</a:t>
            </a:r>
          </a:p>
        </p:txBody>
      </p:sp>
    </p:spTree>
    <p:extLst>
      <p:ext uri="{BB962C8B-B14F-4D97-AF65-F5344CB8AC3E}">
        <p14:creationId xmlns:p14="http://schemas.microsoft.com/office/powerpoint/2010/main" val="35328402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IR receiver</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1951220" y="1892635"/>
            <a:ext cx="7935815" cy="4022725"/>
          </a:xfrm>
          <a:prstGeom prst="rect">
            <a:avLst/>
          </a:prstGeom>
        </p:spPr>
      </p:pic>
      <p:sp>
        <p:nvSpPr>
          <p:cNvPr id="3" name="TextBox 2"/>
          <p:cNvSpPr txBox="1"/>
          <p:nvPr/>
        </p:nvSpPr>
        <p:spPr>
          <a:xfrm>
            <a:off x="1794295" y="5809025"/>
            <a:ext cx="8445260" cy="523220"/>
          </a:xfrm>
          <a:prstGeom prst="rect">
            <a:avLst/>
          </a:prstGeom>
          <a:noFill/>
        </p:spPr>
        <p:txBody>
          <a:bodyPr wrap="square" rtlCol="0">
            <a:spAutoFit/>
          </a:bodyPr>
          <a:lstStyle/>
          <a:p>
            <a:pPr algn="ctr"/>
            <a:r>
              <a:rPr lang="el-GR" sz="2800" dirty="0" smtClean="0"/>
              <a:t>Παράδειγμα επικοινωνίας</a:t>
            </a:r>
            <a:endParaRPr lang="el-GR" sz="2800" dirty="0"/>
          </a:p>
        </p:txBody>
      </p:sp>
    </p:spTree>
    <p:extLst>
      <p:ext uri="{BB962C8B-B14F-4D97-AF65-F5344CB8AC3E}">
        <p14:creationId xmlns:p14="http://schemas.microsoft.com/office/powerpoint/2010/main" val="36623842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IR receiver</a:t>
            </a:r>
            <a:endParaRPr lang="el-GR" dirty="0"/>
          </a:p>
        </p:txBody>
      </p:sp>
      <p:sp>
        <p:nvSpPr>
          <p:cNvPr id="3" name="Θέση περιεχομένου 2"/>
          <p:cNvSpPr>
            <a:spLocks noGrp="1"/>
          </p:cNvSpPr>
          <p:nvPr>
            <p:ph idx="1"/>
          </p:nvPr>
        </p:nvSpPr>
        <p:spPr>
          <a:xfrm>
            <a:off x="1097279" y="1845733"/>
            <a:ext cx="10850305" cy="4373911"/>
          </a:xfrm>
        </p:spPr>
        <p:txBody>
          <a:bodyPr>
            <a:noAutofit/>
          </a:bodyPr>
          <a:lstStyle/>
          <a:p>
            <a:r>
              <a:rPr lang="el-GR" sz="2800" dirty="0"/>
              <a:t>Κάθε φορά που </a:t>
            </a:r>
            <a:r>
              <a:rPr lang="el-GR" sz="2800" dirty="0" smtClean="0"/>
              <a:t>πατάμε </a:t>
            </a:r>
            <a:r>
              <a:rPr lang="el-GR" sz="2800" dirty="0"/>
              <a:t>ένα κουμπί στο τηλεχειριστήριο, δημιουργείται ένας μοναδικός δεκαεξαδικός κώδικας. Αυτή είναι η πληροφορία που διαμορφώνεται και αποστέλλεται μέσω υπερύθρων στον δέκτη. Προκειμένου να αποκρυπτογραφηθεί το πλήκτρο που </a:t>
            </a:r>
            <a:r>
              <a:rPr lang="el-GR" sz="2800" dirty="0" smtClean="0"/>
              <a:t>έχει πατηθεί, </a:t>
            </a:r>
            <a:r>
              <a:rPr lang="el-GR" sz="2800" dirty="0"/>
              <a:t>ο μικροελεγκτής λήψης πρέπει να γνωρίζει ποιος κωδικός αντιστοιχεί σε κάθε πλήκτρο στο τηλεχειριστήριο</a:t>
            </a:r>
            <a:r>
              <a:rPr lang="el-GR" sz="2800" dirty="0" smtClean="0"/>
              <a:t>.</a:t>
            </a:r>
            <a:endParaRPr lang="el-GR" sz="2800" dirty="0"/>
          </a:p>
          <a:p>
            <a:r>
              <a:rPr lang="el-GR" sz="2800" dirty="0"/>
              <a:t>Διαφορετικά τηλεχειριστήρια στέλνουν διαφορετικούς κωδικούς για το πάτημα των </a:t>
            </a:r>
            <a:r>
              <a:rPr lang="el-GR" sz="2800" dirty="0" smtClean="0"/>
              <a:t>πλήκτρων. </a:t>
            </a:r>
            <a:endParaRPr lang="el-GR" sz="2800" dirty="0"/>
          </a:p>
        </p:txBody>
      </p:sp>
    </p:spTree>
    <p:extLst>
      <p:ext uri="{BB962C8B-B14F-4D97-AF65-F5344CB8AC3E}">
        <p14:creationId xmlns:p14="http://schemas.microsoft.com/office/powerpoint/2010/main" val="30668600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Remote </a:t>
            </a:r>
            <a:r>
              <a:rPr lang="en-US" dirty="0" smtClean="0"/>
              <a:t>Control</a:t>
            </a:r>
            <a:r>
              <a:rPr lang="en-US" dirty="0"/>
              <a:t>s</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6551652" y="2053700"/>
            <a:ext cx="4083331" cy="4022725"/>
          </a:xfrm>
          <a:prstGeom prst="rect">
            <a:avLst/>
          </a:prstGeom>
        </p:spPr>
      </p:pic>
      <p:pic>
        <p:nvPicPr>
          <p:cNvPr id="5" name="Εικόνα 4"/>
          <p:cNvPicPr>
            <a:picLocks noChangeAspect="1"/>
          </p:cNvPicPr>
          <p:nvPr/>
        </p:nvPicPr>
        <p:blipFill>
          <a:blip r:embed="rId3"/>
          <a:stretch>
            <a:fillRect/>
          </a:stretch>
        </p:blipFill>
        <p:spPr>
          <a:xfrm>
            <a:off x="1640745" y="2445319"/>
            <a:ext cx="4433846" cy="3239489"/>
          </a:xfrm>
          <a:prstGeom prst="rect">
            <a:avLst/>
          </a:prstGeom>
        </p:spPr>
      </p:pic>
    </p:spTree>
    <p:extLst>
      <p:ext uri="{BB962C8B-B14F-4D97-AF65-F5344CB8AC3E}">
        <p14:creationId xmlns:p14="http://schemas.microsoft.com/office/powerpoint/2010/main" val="2026954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Keypad 4x4 Matrix Membrane</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3603603" y="2010165"/>
            <a:ext cx="5188439" cy="4022725"/>
          </a:xfrm>
          <a:prstGeom prst="rect">
            <a:avLst/>
          </a:prstGeom>
        </p:spPr>
      </p:pic>
    </p:spTree>
    <p:extLst>
      <p:ext uri="{BB962C8B-B14F-4D97-AF65-F5344CB8AC3E}">
        <p14:creationId xmlns:p14="http://schemas.microsoft.com/office/powerpoint/2010/main" val="27676804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3424687" y="150076"/>
            <a:ext cx="1889185" cy="6116367"/>
          </a:xfrm>
          <a:prstGeom prst="rect">
            <a:avLst/>
          </a:prstGeom>
        </p:spPr>
      </p:pic>
      <p:pic>
        <p:nvPicPr>
          <p:cNvPr id="3" name="Εικόνα 2"/>
          <p:cNvPicPr>
            <a:picLocks noChangeAspect="1"/>
          </p:cNvPicPr>
          <p:nvPr/>
        </p:nvPicPr>
        <p:blipFill rotWithShape="1">
          <a:blip r:embed="rId3"/>
          <a:srcRect t="761" b="391"/>
          <a:stretch/>
        </p:blipFill>
        <p:spPr>
          <a:xfrm>
            <a:off x="5313872" y="751596"/>
            <a:ext cx="1980122" cy="4913325"/>
          </a:xfrm>
          <a:prstGeom prst="rect">
            <a:avLst/>
          </a:prstGeom>
        </p:spPr>
      </p:pic>
    </p:spTree>
    <p:extLst>
      <p:ext uri="{BB962C8B-B14F-4D97-AF65-F5344CB8AC3E}">
        <p14:creationId xmlns:p14="http://schemas.microsoft.com/office/powerpoint/2010/main" val="15115767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IR receiver</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2208363" y="2210134"/>
            <a:ext cx="7543770" cy="3620336"/>
          </a:xfrm>
          <a:prstGeom prst="rect">
            <a:avLst/>
          </a:prstGeom>
        </p:spPr>
      </p:pic>
    </p:spTree>
    <p:extLst>
      <p:ext uri="{BB962C8B-B14F-4D97-AF65-F5344CB8AC3E}">
        <p14:creationId xmlns:p14="http://schemas.microsoft.com/office/powerpoint/2010/main" val="8415152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a:t>Βασικές εντολές</a:t>
            </a:r>
          </a:p>
        </p:txBody>
      </p:sp>
      <p:sp>
        <p:nvSpPr>
          <p:cNvPr id="3" name="Θέση περιεχομένου 2"/>
          <p:cNvSpPr>
            <a:spLocks noGrp="1"/>
          </p:cNvSpPr>
          <p:nvPr>
            <p:ph idx="1"/>
          </p:nvPr>
        </p:nvSpPr>
        <p:spPr>
          <a:xfrm>
            <a:off x="1097280" y="1871613"/>
            <a:ext cx="10962448" cy="4425670"/>
          </a:xfrm>
        </p:spPr>
        <p:txBody>
          <a:bodyPr>
            <a:normAutofit/>
          </a:bodyPr>
          <a:lstStyle/>
          <a:p>
            <a:pPr>
              <a:buFont typeface="Wingdings" panose="05000000000000000000" pitchFamily="2" charset="2"/>
              <a:buChar char="q"/>
            </a:pPr>
            <a:r>
              <a:rPr lang="en-US" sz="2400" b="1" dirty="0"/>
              <a:t>#include &lt;</a:t>
            </a:r>
            <a:r>
              <a:rPr lang="en-US" sz="2400" b="1" dirty="0" err="1"/>
              <a:t>IRremote.h</a:t>
            </a:r>
            <a:r>
              <a:rPr lang="en-US" sz="2400" b="1" dirty="0"/>
              <a:t>&gt;</a:t>
            </a:r>
          </a:p>
          <a:p>
            <a:pPr marL="0" indent="0">
              <a:buNone/>
            </a:pPr>
            <a:r>
              <a:rPr lang="el-GR" sz="2400" dirty="0" smtClean="0"/>
              <a:t>Χρησιμοποιώ την βιβλιοθήκη </a:t>
            </a:r>
            <a:r>
              <a:rPr lang="en-US" sz="2400" dirty="0" err="1" smtClean="0"/>
              <a:t>IRremote.h</a:t>
            </a:r>
            <a:r>
              <a:rPr lang="el-GR" sz="2400" dirty="0" smtClean="0"/>
              <a:t>.</a:t>
            </a:r>
          </a:p>
          <a:p>
            <a:pPr>
              <a:buFont typeface="Wingdings" panose="05000000000000000000" pitchFamily="2" charset="2"/>
              <a:buChar char="q"/>
            </a:pPr>
            <a:r>
              <a:rPr lang="en-US" sz="2400" b="1" dirty="0" err="1" smtClean="0"/>
              <a:t>IRrecv</a:t>
            </a:r>
            <a:r>
              <a:rPr lang="en-US" sz="2400" b="1" dirty="0" smtClean="0"/>
              <a:t> </a:t>
            </a:r>
            <a:r>
              <a:rPr lang="en-US" sz="2400" b="1" dirty="0" err="1"/>
              <a:t>irrecv</a:t>
            </a:r>
            <a:r>
              <a:rPr lang="en-US" sz="2400" b="1" dirty="0"/>
              <a:t>(RECV_PIN);</a:t>
            </a:r>
          </a:p>
          <a:p>
            <a:pPr marL="0" indent="0">
              <a:buNone/>
            </a:pPr>
            <a:r>
              <a:rPr lang="en-US" sz="2400" b="1" dirty="0" err="1"/>
              <a:t>decode_results</a:t>
            </a:r>
            <a:r>
              <a:rPr lang="en-US" sz="2400" b="1" dirty="0"/>
              <a:t> results</a:t>
            </a:r>
            <a:r>
              <a:rPr lang="en-US" sz="2400" b="1" dirty="0" smtClean="0"/>
              <a:t>;</a:t>
            </a:r>
            <a:endParaRPr lang="el-GR" sz="2400" b="1" dirty="0" smtClean="0"/>
          </a:p>
          <a:p>
            <a:pPr marL="0" indent="0">
              <a:buNone/>
            </a:pPr>
            <a:r>
              <a:rPr lang="en-US" sz="2400" b="1" dirty="0" smtClean="0"/>
              <a:t> </a:t>
            </a:r>
            <a:r>
              <a:rPr lang="el-GR" sz="2400" dirty="0" smtClean="0"/>
              <a:t>Ορίζω το </a:t>
            </a:r>
            <a:r>
              <a:rPr lang="en-US" sz="2400" dirty="0" smtClean="0"/>
              <a:t>pin </a:t>
            </a:r>
            <a:r>
              <a:rPr lang="el-GR" sz="2400" dirty="0" smtClean="0"/>
              <a:t>και ένα αντικείμενο.</a:t>
            </a:r>
            <a:endParaRPr lang="en-US" sz="2400" dirty="0"/>
          </a:p>
          <a:p>
            <a:pPr>
              <a:buFont typeface="Wingdings" panose="05000000000000000000" pitchFamily="2" charset="2"/>
              <a:buChar char="q"/>
            </a:pPr>
            <a:r>
              <a:rPr lang="en-US" sz="2400" b="1" dirty="0"/>
              <a:t>  </a:t>
            </a:r>
            <a:r>
              <a:rPr lang="en-US" sz="2400" b="1" dirty="0" err="1" smtClean="0"/>
              <a:t>irrecv.enableIRIn</a:t>
            </a:r>
            <a:r>
              <a:rPr lang="en-US" sz="2400" b="1" dirty="0" smtClean="0"/>
              <a:t>();</a:t>
            </a:r>
            <a:endParaRPr lang="el-GR" sz="2400" b="1" dirty="0" smtClean="0"/>
          </a:p>
          <a:p>
            <a:pPr marL="0" indent="0">
              <a:buNone/>
            </a:pPr>
            <a:r>
              <a:rPr lang="el-GR" sz="2400" dirty="0" smtClean="0"/>
              <a:t>Ξεκινάει την επικοινωνία </a:t>
            </a:r>
            <a:r>
              <a:rPr lang="el-GR" sz="2400" u="sng" dirty="0" smtClean="0"/>
              <a:t>μέσα στη </a:t>
            </a:r>
            <a:r>
              <a:rPr lang="en-US" sz="2400" u="sng" dirty="0" smtClean="0"/>
              <a:t>setup</a:t>
            </a:r>
            <a:r>
              <a:rPr lang="en-US" sz="2400" dirty="0" smtClean="0"/>
              <a:t>.</a:t>
            </a:r>
            <a:endParaRPr lang="en-US" sz="2400" dirty="0"/>
          </a:p>
        </p:txBody>
      </p:sp>
    </p:spTree>
    <p:extLst>
      <p:ext uri="{BB962C8B-B14F-4D97-AF65-F5344CB8AC3E}">
        <p14:creationId xmlns:p14="http://schemas.microsoft.com/office/powerpoint/2010/main" val="3015276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a:t>Βασικές εντολές</a:t>
            </a:r>
          </a:p>
        </p:txBody>
      </p:sp>
      <p:sp>
        <p:nvSpPr>
          <p:cNvPr id="3" name="Θέση περιεχομένου 2"/>
          <p:cNvSpPr>
            <a:spLocks noGrp="1"/>
          </p:cNvSpPr>
          <p:nvPr>
            <p:ph idx="1"/>
          </p:nvPr>
        </p:nvSpPr>
        <p:spPr>
          <a:xfrm>
            <a:off x="1097279" y="1845734"/>
            <a:ext cx="11014207" cy="4718968"/>
          </a:xfrm>
        </p:spPr>
        <p:txBody>
          <a:bodyPr>
            <a:normAutofit/>
          </a:bodyPr>
          <a:lstStyle/>
          <a:p>
            <a:pPr>
              <a:buFont typeface="Wingdings" panose="05000000000000000000" pitchFamily="2" charset="2"/>
              <a:buChar char="q"/>
            </a:pPr>
            <a:r>
              <a:rPr lang="en-US" sz="2400" b="1" dirty="0"/>
              <a:t>if (</a:t>
            </a:r>
            <a:r>
              <a:rPr lang="en-US" sz="2400" b="1" dirty="0" err="1"/>
              <a:t>irrecv.decode</a:t>
            </a:r>
            <a:r>
              <a:rPr lang="en-US" sz="2400" b="1" dirty="0"/>
              <a:t>(&amp;results</a:t>
            </a:r>
            <a:r>
              <a:rPr lang="en-US" sz="2400" b="1" dirty="0" smtClean="0"/>
              <a:t>))</a:t>
            </a:r>
            <a:endParaRPr lang="el-GR" sz="2400" b="1" dirty="0" smtClean="0"/>
          </a:p>
          <a:p>
            <a:pPr marL="0" indent="0">
              <a:buNone/>
            </a:pPr>
            <a:r>
              <a:rPr lang="el-GR" sz="2400" dirty="0"/>
              <a:t>Έλεγχος αν πατήθηκε κάποιο </a:t>
            </a:r>
            <a:r>
              <a:rPr lang="el-GR" sz="2400" dirty="0" smtClean="0"/>
              <a:t>κουμπί.</a:t>
            </a:r>
            <a:endParaRPr lang="en-US" sz="2400" b="1" dirty="0"/>
          </a:p>
          <a:p>
            <a:pPr>
              <a:buFont typeface="Wingdings" panose="05000000000000000000" pitchFamily="2" charset="2"/>
              <a:buChar char="q"/>
            </a:pPr>
            <a:r>
              <a:rPr lang="en-US" sz="2400" b="1" dirty="0" smtClean="0"/>
              <a:t>if </a:t>
            </a:r>
            <a:r>
              <a:rPr lang="en-US" sz="2400" b="1" dirty="0"/>
              <a:t>(results.value == 0XFFFFFFFF</a:t>
            </a:r>
            <a:r>
              <a:rPr lang="en-US" sz="2400" b="1" dirty="0" smtClean="0"/>
              <a:t>)</a:t>
            </a:r>
            <a:r>
              <a:rPr lang="el-GR" sz="2400" b="1" dirty="0" smtClean="0"/>
              <a:t> </a:t>
            </a:r>
            <a:r>
              <a:rPr lang="el-GR" sz="2400" b="1" u="sng" dirty="0" smtClean="0"/>
              <a:t>//Δε το χρειαζόμαστε πάντα!</a:t>
            </a:r>
          </a:p>
          <a:p>
            <a:pPr marL="0" indent="0">
              <a:buNone/>
            </a:pPr>
            <a:r>
              <a:rPr lang="en-US" sz="2400" b="1" dirty="0" smtClean="0"/>
              <a:t> </a:t>
            </a:r>
            <a:r>
              <a:rPr lang="el-GR" sz="2400" dirty="0" smtClean="0"/>
              <a:t>Έλεγχος </a:t>
            </a:r>
            <a:r>
              <a:rPr lang="el-GR" sz="2400" dirty="0"/>
              <a:t>αν </a:t>
            </a:r>
            <a:r>
              <a:rPr lang="el-GR" sz="2400" dirty="0" smtClean="0"/>
              <a:t>το κουμπί που πατήθηκε ανταποκρίνεται </a:t>
            </a:r>
            <a:r>
              <a:rPr lang="el-GR" sz="2400" dirty="0"/>
              <a:t>ο </a:t>
            </a:r>
            <a:r>
              <a:rPr lang="el-GR" sz="2400" dirty="0" smtClean="0"/>
              <a:t>κώδικάς του </a:t>
            </a:r>
            <a:r>
              <a:rPr lang="el-GR" sz="2400" dirty="0"/>
              <a:t>σε δεκαεξαδικό αριθμό. </a:t>
            </a:r>
            <a:endParaRPr lang="el-GR" sz="2400" dirty="0" smtClean="0"/>
          </a:p>
          <a:p>
            <a:pPr>
              <a:buFont typeface="Wingdings" panose="05000000000000000000" pitchFamily="2" charset="2"/>
              <a:buChar char="q"/>
            </a:pPr>
            <a:r>
              <a:rPr lang="en-US" sz="2400" b="1" dirty="0"/>
              <a:t>results.value </a:t>
            </a:r>
            <a:endParaRPr lang="el-GR" sz="2400" b="1" dirty="0" smtClean="0"/>
          </a:p>
          <a:p>
            <a:pPr marL="0" indent="0">
              <a:buNone/>
            </a:pPr>
            <a:r>
              <a:rPr lang="el-GR" sz="2400" smtClean="0"/>
              <a:t>Η εντολή </a:t>
            </a:r>
            <a:r>
              <a:rPr lang="en-US" sz="2400" b="1" dirty="0"/>
              <a:t>results.value</a:t>
            </a:r>
            <a:r>
              <a:rPr lang="el-GR" sz="2400" dirty="0" smtClean="0"/>
              <a:t> μας δίνει τον κωδικό του κουμπιού που πατήθηκε.</a:t>
            </a:r>
          </a:p>
          <a:p>
            <a:pPr>
              <a:buFont typeface="Wingdings" panose="05000000000000000000" pitchFamily="2" charset="2"/>
              <a:buChar char="q"/>
            </a:pPr>
            <a:r>
              <a:rPr lang="en-US" sz="2400" b="1" dirty="0" err="1" smtClean="0"/>
              <a:t>irrecv.resume</a:t>
            </a:r>
            <a:r>
              <a:rPr lang="en-US" sz="2400" b="1" dirty="0"/>
              <a:t>(); </a:t>
            </a:r>
            <a:endParaRPr lang="el-GR" sz="2400" b="1" dirty="0" smtClean="0"/>
          </a:p>
          <a:p>
            <a:pPr marL="0" indent="0">
              <a:buNone/>
            </a:pPr>
            <a:r>
              <a:rPr lang="el-GR" sz="2400" u="sng" dirty="0" smtClean="0"/>
              <a:t>Στο τέλος της </a:t>
            </a:r>
            <a:r>
              <a:rPr lang="en-US" sz="2400" u="sng" dirty="0" smtClean="0"/>
              <a:t>loop</a:t>
            </a:r>
            <a:r>
              <a:rPr lang="en-US" sz="2400" dirty="0" smtClean="0"/>
              <a:t>, </a:t>
            </a:r>
            <a:r>
              <a:rPr lang="el-GR" sz="2400" dirty="0" smtClean="0"/>
              <a:t>γίνεται </a:t>
            </a:r>
            <a:r>
              <a:rPr lang="en-US" sz="2400" dirty="0" smtClean="0"/>
              <a:t>reset </a:t>
            </a:r>
            <a:r>
              <a:rPr lang="el-GR" sz="2400" dirty="0" smtClean="0"/>
              <a:t>του δέκτη και αποθηκεύουμε τον 16αδικό αριθμό.</a:t>
            </a:r>
            <a:endParaRPr lang="el-GR" sz="2400" dirty="0"/>
          </a:p>
          <a:p>
            <a:pPr marL="0" indent="0">
              <a:buNone/>
            </a:pPr>
            <a:endParaRPr lang="el-GR" sz="2400" dirty="0"/>
          </a:p>
        </p:txBody>
      </p:sp>
    </p:spTree>
    <p:extLst>
      <p:ext uri="{BB962C8B-B14F-4D97-AF65-F5344CB8AC3E}">
        <p14:creationId xmlns:p14="http://schemas.microsoft.com/office/powerpoint/2010/main" val="2133429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l-GR" dirty="0" smtClean="0"/>
              <a:t>5</a:t>
            </a:r>
            <a:endParaRPr lang="el-GR" dirty="0"/>
          </a:p>
        </p:txBody>
      </p:sp>
      <p:sp>
        <p:nvSpPr>
          <p:cNvPr id="3" name="Θέση περιεχομένου 2"/>
          <p:cNvSpPr>
            <a:spLocks noGrp="1"/>
          </p:cNvSpPr>
          <p:nvPr>
            <p:ph idx="1"/>
          </p:nvPr>
        </p:nvSpPr>
        <p:spPr/>
        <p:txBody>
          <a:bodyPr/>
          <a:lstStyle/>
          <a:p>
            <a:r>
              <a:rPr lang="el-GR" sz="2800" dirty="0" smtClean="0"/>
              <a:t>Να τυπώνονται στο </a:t>
            </a:r>
            <a:r>
              <a:rPr lang="en-US" sz="2800" dirty="0" smtClean="0"/>
              <a:t> serial monitor </a:t>
            </a:r>
            <a:r>
              <a:rPr lang="el-GR" sz="2800" dirty="0" smtClean="0"/>
              <a:t>οι κωδικοί κάθε διαφορετικού πλήκτρου του τηλεχειριστηρίου.</a:t>
            </a:r>
          </a:p>
          <a:p>
            <a:endParaRPr lang="el-GR" sz="2800" dirty="0" smtClean="0"/>
          </a:p>
          <a:p>
            <a:r>
              <a:rPr lang="el-GR" sz="2800" dirty="0" smtClean="0"/>
              <a:t>Υλικά:</a:t>
            </a:r>
          </a:p>
          <a:p>
            <a:pPr>
              <a:buFont typeface="Wingdings" panose="05000000000000000000" pitchFamily="2" charset="2"/>
              <a:buChar char="Ø"/>
            </a:pPr>
            <a:r>
              <a:rPr lang="en-US" sz="2800" dirty="0" smtClean="0"/>
              <a:t>Ir receiver</a:t>
            </a:r>
            <a:endParaRPr lang="el-GR" sz="2800" dirty="0" smtClean="0"/>
          </a:p>
          <a:p>
            <a:pPr>
              <a:buFont typeface="Wingdings" panose="05000000000000000000" pitchFamily="2" charset="2"/>
              <a:buChar char="Ø"/>
            </a:pPr>
            <a:r>
              <a:rPr lang="en-US" sz="2800" dirty="0" smtClean="0"/>
              <a:t>Remote control</a:t>
            </a:r>
            <a:endParaRPr lang="el-GR" sz="2800" dirty="0" smtClean="0"/>
          </a:p>
          <a:p>
            <a:pPr>
              <a:buFont typeface="Wingdings" panose="05000000000000000000" pitchFamily="2" charset="2"/>
              <a:buChar char="Ø"/>
            </a:pPr>
            <a:endParaRPr lang="el-GR" dirty="0"/>
          </a:p>
          <a:p>
            <a:endParaRPr lang="el-GR" dirty="0"/>
          </a:p>
        </p:txBody>
      </p:sp>
    </p:spTree>
    <p:extLst>
      <p:ext uri="{BB962C8B-B14F-4D97-AF65-F5344CB8AC3E}">
        <p14:creationId xmlns:p14="http://schemas.microsoft.com/office/powerpoint/2010/main" val="24362194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l-GR" dirty="0"/>
              <a:t>5</a:t>
            </a:r>
          </a:p>
        </p:txBody>
      </p:sp>
      <p:pic>
        <p:nvPicPr>
          <p:cNvPr id="4" name="Θέση περιεχομένου 3"/>
          <p:cNvPicPr>
            <a:picLocks noGrp="1" noChangeAspect="1"/>
          </p:cNvPicPr>
          <p:nvPr>
            <p:ph idx="1"/>
          </p:nvPr>
        </p:nvPicPr>
        <p:blipFill>
          <a:blip r:embed="rId2"/>
          <a:stretch>
            <a:fillRect/>
          </a:stretch>
        </p:blipFill>
        <p:spPr>
          <a:xfrm>
            <a:off x="2021205" y="2184999"/>
            <a:ext cx="8210550" cy="3638550"/>
          </a:xfrm>
          <a:prstGeom prst="rect">
            <a:avLst/>
          </a:prstGeom>
        </p:spPr>
      </p:pic>
    </p:spTree>
    <p:extLst>
      <p:ext uri="{BB962C8B-B14F-4D97-AF65-F5344CB8AC3E}">
        <p14:creationId xmlns:p14="http://schemas.microsoft.com/office/powerpoint/2010/main" val="10264215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l-GR" dirty="0"/>
              <a:t>5</a:t>
            </a:r>
          </a:p>
        </p:txBody>
      </p:sp>
      <p:sp>
        <p:nvSpPr>
          <p:cNvPr id="3" name="Θέση περιεχομένου 2"/>
          <p:cNvSpPr>
            <a:spLocks noGrp="1"/>
          </p:cNvSpPr>
          <p:nvPr>
            <p:ph idx="1"/>
          </p:nvPr>
        </p:nvSpPr>
        <p:spPr>
          <a:xfrm>
            <a:off x="1097279" y="1845733"/>
            <a:ext cx="10979701" cy="4399791"/>
          </a:xfrm>
        </p:spPr>
        <p:txBody>
          <a:bodyPr numCol="2">
            <a:normAutofit/>
          </a:bodyPr>
          <a:lstStyle/>
          <a:p>
            <a:pPr marL="0" indent="0">
              <a:buNone/>
            </a:pPr>
            <a:r>
              <a:rPr lang="en-US" dirty="0">
                <a:solidFill>
                  <a:srgbClr val="804000"/>
                </a:solidFill>
                <a:latin typeface="Courier New" panose="02070309020205020404" pitchFamily="49" charset="0"/>
              </a:rPr>
              <a:t>#include &lt;</a:t>
            </a:r>
            <a:r>
              <a:rPr lang="en-US" dirty="0" err="1">
                <a:solidFill>
                  <a:srgbClr val="804000"/>
                </a:solidFill>
                <a:latin typeface="Courier New" panose="02070309020205020404" pitchFamily="49" charset="0"/>
              </a:rPr>
              <a:t>IRremote.h</a:t>
            </a:r>
            <a:r>
              <a:rPr lang="en-US" dirty="0">
                <a:solidFill>
                  <a:srgbClr val="804000"/>
                </a:solidFill>
                <a:latin typeface="Courier New" panose="02070309020205020404" pitchFamily="49" charset="0"/>
              </a:rPr>
              <a:t>&gt; </a:t>
            </a:r>
            <a:endParaRPr lang="en-US" dirty="0" smtClean="0">
              <a:solidFill>
                <a:srgbClr val="804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const</a:t>
            </a:r>
            <a:r>
              <a:rPr lang="en-US" dirty="0" smtClean="0">
                <a:solidFill>
                  <a:srgbClr val="000000"/>
                </a:solidFill>
                <a:latin typeface="Courier New" panose="02070309020205020404" pitchFamily="49" charset="0"/>
              </a:rPr>
              <a:t> </a:t>
            </a:r>
            <a:r>
              <a:rPr lang="en-US" dirty="0" err="1">
                <a:solidFill>
                  <a:srgbClr val="8000FF"/>
                </a:solidFill>
                <a:latin typeface="Courier New" panose="02070309020205020404" pitchFamily="49" charset="0"/>
              </a:rPr>
              <a:t>int</a:t>
            </a:r>
            <a:r>
              <a:rPr lang="en-US" dirty="0">
                <a:solidFill>
                  <a:srgbClr val="000000"/>
                </a:solidFill>
                <a:latin typeface="Courier New" panose="02070309020205020404" pitchFamily="49" charset="0"/>
              </a:rPr>
              <a:t> RECV_PIN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7</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IRrecv</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irrecv</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RECV_PIN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decode_results</a:t>
            </a:r>
            <a:r>
              <a:rPr lang="en-US" dirty="0">
                <a:solidFill>
                  <a:srgbClr val="000000"/>
                </a:solidFill>
                <a:latin typeface="Courier New" panose="02070309020205020404" pitchFamily="49" charset="0"/>
              </a:rPr>
              <a:t> results</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unsigned</a:t>
            </a:r>
            <a:r>
              <a:rPr lang="en-US" dirty="0" smtClean="0">
                <a:solidFill>
                  <a:srgbClr val="000000"/>
                </a:solidFill>
                <a:latin typeface="Courier New" panose="02070309020205020404" pitchFamily="49" charset="0"/>
              </a:rPr>
              <a:t> </a:t>
            </a:r>
            <a:r>
              <a:rPr lang="en-US" dirty="0">
                <a:solidFill>
                  <a:srgbClr val="8000FF"/>
                </a:solidFill>
                <a:latin typeface="Courier New" panose="02070309020205020404" pitchFamily="49" charset="0"/>
              </a:rPr>
              <a:t>long</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key_value</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setup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begin</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9600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irrecv</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enableIRIn</a:t>
            </a:r>
            <a:r>
              <a:rPr lang="en-US" b="1" dirty="0" smtClean="0">
                <a:solidFill>
                  <a:srgbClr val="000080"/>
                </a:solidFill>
                <a:latin typeface="Courier New" panose="02070309020205020404" pitchFamily="49" charset="0"/>
              </a:rPr>
              <a:t>();}</a:t>
            </a: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irrecv.blink13(true); </a:t>
            </a:r>
            <a:endParaRPr lang="en-US" dirty="0" smtClean="0">
              <a:solidFill>
                <a:srgbClr val="000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loop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if</a:t>
            </a:r>
            <a:r>
              <a:rPr lang="en-US" dirty="0" smtClean="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irrecv</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decode</a:t>
            </a:r>
            <a:r>
              <a:rPr lang="en-US" b="1" dirty="0">
                <a:solidFill>
                  <a:srgbClr val="000080"/>
                </a:solidFill>
                <a:latin typeface="Courier New" panose="02070309020205020404" pitchFamily="49" charset="0"/>
              </a:rPr>
              <a:t>(&amp;</a:t>
            </a:r>
            <a:r>
              <a:rPr lang="en-US" dirty="0">
                <a:solidFill>
                  <a:srgbClr val="000000"/>
                </a:solidFill>
                <a:latin typeface="Courier New" panose="02070309020205020404" pitchFamily="49" charset="0"/>
              </a:rPr>
              <a:t>results</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if</a:t>
            </a:r>
            <a:r>
              <a:rPr lang="en-US" dirty="0" smtClean="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results</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value</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0XFFFFFFFF</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results</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value</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key_value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a:p>
        </p:txBody>
      </p:sp>
    </p:spTree>
    <p:extLst>
      <p:ext uri="{BB962C8B-B14F-4D97-AF65-F5344CB8AC3E}">
        <p14:creationId xmlns:p14="http://schemas.microsoft.com/office/powerpoint/2010/main" val="9327941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l-GR" dirty="0"/>
              <a:t>5</a:t>
            </a:r>
          </a:p>
        </p:txBody>
      </p:sp>
      <p:sp>
        <p:nvSpPr>
          <p:cNvPr id="3" name="Θέση περιεχομένου 2"/>
          <p:cNvSpPr>
            <a:spLocks noGrp="1"/>
          </p:cNvSpPr>
          <p:nvPr>
            <p:ph idx="1"/>
          </p:nvPr>
        </p:nvSpPr>
        <p:spPr>
          <a:xfrm>
            <a:off x="1097280" y="1845733"/>
            <a:ext cx="10910690" cy="4399791"/>
          </a:xfrm>
        </p:spPr>
        <p:txBody>
          <a:bodyPr numCol="2">
            <a:normAutofit lnSpcReduction="10000"/>
          </a:bodyPr>
          <a:lstStyle/>
          <a:p>
            <a:pPr marL="0" indent="0">
              <a:buNone/>
            </a:pPr>
            <a:r>
              <a:rPr lang="en-US" b="1" dirty="0">
                <a:solidFill>
                  <a:srgbClr val="0000FF"/>
                </a:solidFill>
                <a:latin typeface="Courier New" panose="02070309020205020404" pitchFamily="49" charset="0"/>
              </a:rPr>
              <a:t>switch</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results</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value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case</a:t>
            </a:r>
            <a:r>
              <a:rPr lang="en-US" dirty="0" smtClean="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0xFFA25D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"CH-"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break</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case</a:t>
            </a:r>
            <a:r>
              <a:rPr lang="en-US" dirty="0" smtClean="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0xFF629D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"CH"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break</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case</a:t>
            </a:r>
            <a:r>
              <a:rPr lang="en-US" dirty="0" smtClean="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0xFFE21D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"CH+"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break</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case</a:t>
            </a:r>
            <a:r>
              <a:rPr lang="en-US" dirty="0" smtClean="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0xFF22DD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"|&lt;&lt;"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break</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case</a:t>
            </a:r>
            <a:r>
              <a:rPr lang="en-US" dirty="0" smtClean="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0xFF02FD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"&gt;&gt;|"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break</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b="1" dirty="0" smtClean="0">
                <a:solidFill>
                  <a:srgbClr val="0000FF"/>
                </a:solidFill>
                <a:latin typeface="Courier New" panose="02070309020205020404" pitchFamily="49" charset="0"/>
              </a:rPr>
              <a:t>case</a:t>
            </a:r>
            <a:r>
              <a:rPr lang="en-US" dirty="0" smtClean="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0xFFC23D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"&gt;|"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break</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b="1" dirty="0" smtClean="0">
                <a:solidFill>
                  <a:srgbClr val="0000FF"/>
                </a:solidFill>
                <a:latin typeface="Courier New" panose="02070309020205020404" pitchFamily="49" charset="0"/>
              </a:rPr>
              <a:t>case</a:t>
            </a:r>
            <a:r>
              <a:rPr lang="en-US" dirty="0" smtClean="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0xFFE01F</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break</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a:p>
        </p:txBody>
      </p:sp>
    </p:spTree>
    <p:extLst>
      <p:ext uri="{BB962C8B-B14F-4D97-AF65-F5344CB8AC3E}">
        <p14:creationId xmlns:p14="http://schemas.microsoft.com/office/powerpoint/2010/main" val="27205137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l-GR" dirty="0"/>
              <a:t>5</a:t>
            </a:r>
          </a:p>
        </p:txBody>
      </p:sp>
      <p:sp>
        <p:nvSpPr>
          <p:cNvPr id="3" name="Θέση περιεχομένου 2"/>
          <p:cNvSpPr>
            <a:spLocks noGrp="1"/>
          </p:cNvSpPr>
          <p:nvPr>
            <p:ph idx="1"/>
          </p:nvPr>
        </p:nvSpPr>
        <p:spPr>
          <a:xfrm>
            <a:off x="1097280" y="1845734"/>
            <a:ext cx="10058400" cy="4546440"/>
          </a:xfrm>
        </p:spPr>
        <p:txBody>
          <a:bodyPr numCol="2">
            <a:normAutofit lnSpcReduction="10000"/>
          </a:bodyPr>
          <a:lstStyle/>
          <a:p>
            <a:pPr marL="0" indent="0">
              <a:buNone/>
            </a:pPr>
            <a:r>
              <a:rPr lang="en-US" b="1" dirty="0">
                <a:solidFill>
                  <a:srgbClr val="0000FF"/>
                </a:solidFill>
                <a:latin typeface="Courier New" panose="02070309020205020404" pitchFamily="49" charset="0"/>
              </a:rPr>
              <a:t>case</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0xFFA857</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break</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b="1" dirty="0" smtClean="0">
                <a:solidFill>
                  <a:srgbClr val="0000FF"/>
                </a:solidFill>
                <a:latin typeface="Courier New" panose="02070309020205020404" pitchFamily="49" charset="0"/>
              </a:rPr>
              <a:t>case</a:t>
            </a:r>
            <a:r>
              <a:rPr lang="en-US" dirty="0" smtClean="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0xFF906F</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"EQ"</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break</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b="1" dirty="0" smtClean="0">
                <a:solidFill>
                  <a:srgbClr val="0000FF"/>
                </a:solidFill>
                <a:latin typeface="Courier New" panose="02070309020205020404" pitchFamily="49" charset="0"/>
              </a:rPr>
              <a:t>case</a:t>
            </a:r>
            <a:r>
              <a:rPr lang="en-US" dirty="0" smtClean="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0xFF6897</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break</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b="1" dirty="0" smtClean="0">
                <a:solidFill>
                  <a:srgbClr val="0000FF"/>
                </a:solidFill>
                <a:latin typeface="Courier New" panose="02070309020205020404" pitchFamily="49" charset="0"/>
              </a:rPr>
              <a:t>case</a:t>
            </a:r>
            <a:r>
              <a:rPr lang="en-US" dirty="0" smtClean="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0xFF9867</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"100+"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break</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b="1" dirty="0" smtClean="0">
                <a:solidFill>
                  <a:srgbClr val="0000FF"/>
                </a:solidFill>
                <a:latin typeface="Courier New" panose="02070309020205020404" pitchFamily="49" charset="0"/>
              </a:rPr>
              <a:t>case</a:t>
            </a:r>
            <a:r>
              <a:rPr lang="en-US" dirty="0" smtClean="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0xFFB04F</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"200+"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break</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a:p>
          <a:p>
            <a:pPr marL="0" indent="0">
              <a:buNone/>
            </a:pPr>
            <a:r>
              <a:rPr lang="en-US" b="1" dirty="0">
                <a:solidFill>
                  <a:srgbClr val="0000FF"/>
                </a:solidFill>
                <a:latin typeface="Courier New" panose="02070309020205020404" pitchFamily="49" charset="0"/>
              </a:rPr>
              <a:t>case</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0xFF30CF</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break</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b="1" dirty="0" smtClean="0">
                <a:solidFill>
                  <a:srgbClr val="0000FF"/>
                </a:solidFill>
                <a:latin typeface="Courier New" panose="02070309020205020404" pitchFamily="49" charset="0"/>
              </a:rPr>
              <a:t>case</a:t>
            </a:r>
            <a:r>
              <a:rPr lang="en-US" dirty="0" smtClean="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0xFF18E7</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break</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b="1" dirty="0" smtClean="0">
                <a:solidFill>
                  <a:srgbClr val="0000FF"/>
                </a:solidFill>
                <a:latin typeface="Courier New" panose="02070309020205020404" pitchFamily="49" charset="0"/>
              </a:rPr>
              <a:t>case</a:t>
            </a:r>
            <a:r>
              <a:rPr lang="en-US" dirty="0" smtClean="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0xFF7A85</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break</a:t>
            </a:r>
            <a:r>
              <a:rPr lang="en-US" b="1" dirty="0" smtClean="0">
                <a:solidFill>
                  <a:srgbClr val="000080"/>
                </a:solidFill>
                <a:latin typeface="Courier New" panose="02070309020205020404" pitchFamily="49" charset="0"/>
              </a:rPr>
              <a:t>;</a:t>
            </a:r>
            <a:endParaRPr lang="el-GR" dirty="0"/>
          </a:p>
        </p:txBody>
      </p:sp>
    </p:spTree>
    <p:extLst>
      <p:ext uri="{BB962C8B-B14F-4D97-AF65-F5344CB8AC3E}">
        <p14:creationId xmlns:p14="http://schemas.microsoft.com/office/powerpoint/2010/main" val="4415409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l-GR" dirty="0"/>
              <a:t>5</a:t>
            </a:r>
          </a:p>
        </p:txBody>
      </p:sp>
      <p:sp>
        <p:nvSpPr>
          <p:cNvPr id="3" name="Θέση περιεχομένου 2"/>
          <p:cNvSpPr>
            <a:spLocks noGrp="1"/>
          </p:cNvSpPr>
          <p:nvPr>
            <p:ph idx="1"/>
          </p:nvPr>
        </p:nvSpPr>
        <p:spPr>
          <a:xfrm>
            <a:off x="1097279" y="1845734"/>
            <a:ext cx="10945195" cy="4468802"/>
          </a:xfrm>
        </p:spPr>
        <p:txBody>
          <a:bodyPr numCol="2">
            <a:normAutofit/>
          </a:bodyPr>
          <a:lstStyle/>
          <a:p>
            <a:r>
              <a:rPr lang="en-US" b="1" dirty="0">
                <a:solidFill>
                  <a:srgbClr val="0000FF"/>
                </a:solidFill>
                <a:latin typeface="Courier New" panose="02070309020205020404" pitchFamily="49" charset="0"/>
              </a:rPr>
              <a:t>case</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0xFF10EF</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r>
              <a:rPr lang="en-US" b="1" dirty="0" smtClean="0">
                <a:solidFill>
                  <a:srgbClr val="0000FF"/>
                </a:solidFill>
                <a:latin typeface="Courier New" panose="02070309020205020404" pitchFamily="49" charset="0"/>
              </a:rPr>
              <a:t>break</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r>
              <a:rPr lang="en-US" b="1" dirty="0" smtClean="0">
                <a:solidFill>
                  <a:srgbClr val="0000FF"/>
                </a:solidFill>
                <a:latin typeface="Courier New" panose="02070309020205020404" pitchFamily="49" charset="0"/>
              </a:rPr>
              <a:t>case</a:t>
            </a:r>
            <a:r>
              <a:rPr lang="en-US" dirty="0" smtClean="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0xFF38C7</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"5"</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r>
              <a:rPr lang="en-US" b="1" dirty="0" smtClean="0">
                <a:solidFill>
                  <a:srgbClr val="0000FF"/>
                </a:solidFill>
                <a:latin typeface="Courier New" panose="02070309020205020404" pitchFamily="49" charset="0"/>
              </a:rPr>
              <a:t>break</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r>
              <a:rPr lang="en-US" b="1" dirty="0" smtClean="0">
                <a:solidFill>
                  <a:srgbClr val="0000FF"/>
                </a:solidFill>
                <a:latin typeface="Courier New" panose="02070309020205020404" pitchFamily="49" charset="0"/>
              </a:rPr>
              <a:t>case</a:t>
            </a:r>
            <a:r>
              <a:rPr lang="en-US" dirty="0" smtClean="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0xFF5AA5</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"6"</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r>
              <a:rPr lang="en-US" b="1" dirty="0" smtClean="0">
                <a:solidFill>
                  <a:srgbClr val="0000FF"/>
                </a:solidFill>
                <a:latin typeface="Courier New" panose="02070309020205020404" pitchFamily="49" charset="0"/>
              </a:rPr>
              <a:t>break</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r>
              <a:rPr lang="en-US" b="1" dirty="0" smtClean="0">
                <a:solidFill>
                  <a:srgbClr val="0000FF"/>
                </a:solidFill>
                <a:latin typeface="Courier New" panose="02070309020205020404" pitchFamily="49" charset="0"/>
              </a:rPr>
              <a:t>case</a:t>
            </a:r>
            <a:r>
              <a:rPr lang="en-US" dirty="0" smtClean="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0xFF42BD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"7"</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r>
              <a:rPr lang="en-US" b="1" dirty="0" smtClean="0">
                <a:solidFill>
                  <a:srgbClr val="0000FF"/>
                </a:solidFill>
                <a:latin typeface="Courier New" panose="02070309020205020404" pitchFamily="49" charset="0"/>
              </a:rPr>
              <a:t>break</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r>
              <a:rPr lang="en-US" b="1" dirty="0" smtClean="0">
                <a:solidFill>
                  <a:srgbClr val="0000FF"/>
                </a:solidFill>
                <a:latin typeface="Courier New" panose="02070309020205020404" pitchFamily="49" charset="0"/>
              </a:rPr>
              <a:t>case</a:t>
            </a:r>
            <a:r>
              <a:rPr lang="en-US" dirty="0" smtClean="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0xFF4AB5</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"8"</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r>
              <a:rPr lang="en-US" b="1" dirty="0" smtClean="0">
                <a:solidFill>
                  <a:srgbClr val="0000FF"/>
                </a:solidFill>
                <a:latin typeface="Courier New" panose="02070309020205020404" pitchFamily="49" charset="0"/>
              </a:rPr>
              <a:t>break</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r>
              <a:rPr lang="en-US" b="1" dirty="0" smtClean="0">
                <a:solidFill>
                  <a:srgbClr val="0000FF"/>
                </a:solidFill>
                <a:latin typeface="Courier New" panose="02070309020205020404" pitchFamily="49" charset="0"/>
              </a:rPr>
              <a:t>case</a:t>
            </a:r>
            <a:r>
              <a:rPr lang="en-US" dirty="0" smtClean="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0xFF52AD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"9"</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r>
              <a:rPr lang="en-US" b="1" dirty="0" smtClean="0">
                <a:solidFill>
                  <a:srgbClr val="0000FF"/>
                </a:solidFill>
                <a:latin typeface="Courier New" panose="02070309020205020404" pitchFamily="49" charset="0"/>
              </a:rPr>
              <a:t>break</a:t>
            </a:r>
            <a:r>
              <a:rPr lang="en-US" b="1" dirty="0" smtClean="0">
                <a:solidFill>
                  <a:srgbClr val="000080"/>
                </a:solidFill>
                <a:latin typeface="Courier New" panose="02070309020205020404" pitchFamily="49" charset="0"/>
              </a:rPr>
              <a:t>;</a:t>
            </a:r>
          </a:p>
          <a:p>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r>
              <a:rPr lang="en-US" dirty="0" err="1" smtClean="0">
                <a:solidFill>
                  <a:srgbClr val="000000"/>
                </a:solidFill>
                <a:latin typeface="Courier New" panose="02070309020205020404" pitchFamily="49" charset="0"/>
              </a:rPr>
              <a:t>key_value</a:t>
            </a:r>
            <a:r>
              <a:rPr lang="en-US" dirty="0" smtClean="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results</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value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irrecv</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resume</a:t>
            </a:r>
            <a:r>
              <a:rPr lang="en-US" b="1" dirty="0" smtClean="0">
                <a:solidFill>
                  <a:srgbClr val="000080"/>
                </a:solidFill>
                <a:latin typeface="Courier New" panose="02070309020205020404" pitchFamily="49" charset="0"/>
              </a:rPr>
              <a:t>();</a:t>
            </a:r>
          </a:p>
          <a:p>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n-US" dirty="0"/>
          </a:p>
        </p:txBody>
      </p:sp>
    </p:spTree>
    <p:extLst>
      <p:ext uri="{BB962C8B-B14F-4D97-AF65-F5344CB8AC3E}">
        <p14:creationId xmlns:p14="http://schemas.microsoft.com/office/powerpoint/2010/main" val="4065593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Keypad 4x4 Matrix Membrane</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6547449" y="2015444"/>
            <a:ext cx="4217119" cy="4040841"/>
          </a:xfrm>
          <a:prstGeom prst="rect">
            <a:avLst/>
          </a:prstGeom>
        </p:spPr>
      </p:pic>
      <p:pic>
        <p:nvPicPr>
          <p:cNvPr id="5" name="Εικόνα 4"/>
          <p:cNvPicPr>
            <a:picLocks noChangeAspect="1"/>
          </p:cNvPicPr>
          <p:nvPr/>
        </p:nvPicPr>
        <p:blipFill>
          <a:blip r:embed="rId3"/>
          <a:stretch>
            <a:fillRect/>
          </a:stretch>
        </p:blipFill>
        <p:spPr>
          <a:xfrm>
            <a:off x="1880558" y="1831377"/>
            <a:ext cx="3475815" cy="4408977"/>
          </a:xfrm>
          <a:prstGeom prst="rect">
            <a:avLst/>
          </a:prstGeom>
        </p:spPr>
      </p:pic>
    </p:spTree>
    <p:extLst>
      <p:ext uri="{BB962C8B-B14F-4D97-AF65-F5344CB8AC3E}">
        <p14:creationId xmlns:p14="http://schemas.microsoft.com/office/powerpoint/2010/main" val="37157900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l-GR" dirty="0" smtClean="0"/>
              <a:t>6</a:t>
            </a:r>
            <a:endParaRPr lang="el-GR" dirty="0"/>
          </a:p>
        </p:txBody>
      </p:sp>
      <p:sp>
        <p:nvSpPr>
          <p:cNvPr id="3" name="Θέση περιεχομένου 2"/>
          <p:cNvSpPr>
            <a:spLocks noGrp="1"/>
          </p:cNvSpPr>
          <p:nvPr>
            <p:ph idx="1"/>
          </p:nvPr>
        </p:nvSpPr>
        <p:spPr>
          <a:xfrm>
            <a:off x="1097280" y="1845734"/>
            <a:ext cx="10058400" cy="4477428"/>
          </a:xfrm>
        </p:spPr>
        <p:txBody>
          <a:bodyPr>
            <a:normAutofit lnSpcReduction="10000"/>
          </a:bodyPr>
          <a:lstStyle/>
          <a:p>
            <a:r>
              <a:rPr lang="el-GR" sz="2800" dirty="0" smtClean="0"/>
              <a:t>Όταν πατάω ένα συγκεκριμένο κουμπί να ανάβει το κόκκινο </a:t>
            </a:r>
            <a:r>
              <a:rPr lang="en-US" sz="2800" dirty="0" smtClean="0"/>
              <a:t> led</a:t>
            </a:r>
            <a:r>
              <a:rPr lang="el-GR" sz="2800" dirty="0" smtClean="0"/>
              <a:t> και μετά από 1</a:t>
            </a:r>
            <a:r>
              <a:rPr lang="en-US" sz="2800" dirty="0" smtClean="0"/>
              <a:t>sec </a:t>
            </a:r>
            <a:r>
              <a:rPr lang="el-GR" sz="2800" dirty="0" smtClean="0"/>
              <a:t>να σβήνει. </a:t>
            </a:r>
            <a:r>
              <a:rPr lang="el-GR" sz="2800" dirty="0"/>
              <a:t>Μ</a:t>
            </a:r>
            <a:r>
              <a:rPr lang="el-GR" sz="2800" dirty="0" smtClean="0"/>
              <a:t>ε ένα άλλο κουμπί να ανάβει το πράσινο </a:t>
            </a:r>
            <a:r>
              <a:rPr lang="en-US" sz="2800" dirty="0" smtClean="0"/>
              <a:t>led </a:t>
            </a:r>
            <a:r>
              <a:rPr lang="el-GR" sz="2800" dirty="0" smtClean="0"/>
              <a:t>και όταν πατηθεί ένα 3</a:t>
            </a:r>
            <a:r>
              <a:rPr lang="el-GR" sz="2800" baseline="30000" dirty="0" smtClean="0"/>
              <a:t>ο</a:t>
            </a:r>
            <a:r>
              <a:rPr lang="el-GR" sz="2800" dirty="0" smtClean="0"/>
              <a:t> κουμπί τότε το </a:t>
            </a:r>
            <a:r>
              <a:rPr lang="en-US" sz="2800" dirty="0" smtClean="0"/>
              <a:t>led</a:t>
            </a:r>
            <a:r>
              <a:rPr lang="el-GR" sz="2800" dirty="0" smtClean="0"/>
              <a:t> να σβήνει.</a:t>
            </a:r>
          </a:p>
          <a:p>
            <a:endParaRPr lang="el-GR" sz="2800" dirty="0"/>
          </a:p>
          <a:p>
            <a:r>
              <a:rPr lang="el-GR" sz="2800" dirty="0"/>
              <a:t>Υλικά:</a:t>
            </a:r>
          </a:p>
          <a:p>
            <a:pPr>
              <a:buFont typeface="Wingdings" panose="05000000000000000000" pitchFamily="2" charset="2"/>
              <a:buChar char="Ø"/>
            </a:pPr>
            <a:r>
              <a:rPr lang="en-US" sz="2800" dirty="0"/>
              <a:t>Ir </a:t>
            </a:r>
            <a:r>
              <a:rPr lang="en-US" sz="2800" dirty="0" smtClean="0"/>
              <a:t>receiver</a:t>
            </a:r>
            <a:endParaRPr lang="el-GR" sz="2800" dirty="0" smtClean="0"/>
          </a:p>
          <a:p>
            <a:pPr>
              <a:buFont typeface="Wingdings" panose="05000000000000000000" pitchFamily="2" charset="2"/>
              <a:buChar char="Ø"/>
            </a:pPr>
            <a:r>
              <a:rPr lang="el-GR" sz="2800" dirty="0" smtClean="0"/>
              <a:t>2 </a:t>
            </a:r>
            <a:r>
              <a:rPr lang="en-US" sz="2800" dirty="0" err="1" smtClean="0"/>
              <a:t>leds</a:t>
            </a:r>
            <a:endParaRPr lang="en-US" sz="2800" dirty="0" smtClean="0"/>
          </a:p>
          <a:p>
            <a:pPr>
              <a:buFont typeface="Wingdings" panose="05000000000000000000" pitchFamily="2" charset="2"/>
              <a:buChar char="Ø"/>
            </a:pPr>
            <a:r>
              <a:rPr lang="en-US" sz="2800" dirty="0" smtClean="0"/>
              <a:t>2 </a:t>
            </a:r>
            <a:r>
              <a:rPr lang="el-GR" sz="2800" dirty="0" smtClean="0"/>
              <a:t>αντιστάσεις </a:t>
            </a:r>
            <a:r>
              <a:rPr lang="en-US" sz="2800" dirty="0" smtClean="0"/>
              <a:t>220 ohm</a:t>
            </a:r>
          </a:p>
          <a:p>
            <a:pPr>
              <a:buFont typeface="Wingdings" panose="05000000000000000000" pitchFamily="2" charset="2"/>
              <a:buChar char="Ø"/>
            </a:pPr>
            <a:r>
              <a:rPr lang="en-US" sz="2800" dirty="0"/>
              <a:t>Remote control</a:t>
            </a:r>
            <a:endParaRPr lang="el-GR" sz="2800" dirty="0"/>
          </a:p>
          <a:p>
            <a:pPr>
              <a:buFont typeface="Wingdings" panose="05000000000000000000" pitchFamily="2" charset="2"/>
              <a:buChar char="Ø"/>
            </a:pPr>
            <a:endParaRPr lang="el-GR" sz="2800" dirty="0"/>
          </a:p>
          <a:p>
            <a:endParaRPr lang="el-GR" sz="2800" dirty="0"/>
          </a:p>
        </p:txBody>
      </p:sp>
    </p:spTree>
    <p:extLst>
      <p:ext uri="{BB962C8B-B14F-4D97-AF65-F5344CB8AC3E}">
        <p14:creationId xmlns:p14="http://schemas.microsoft.com/office/powerpoint/2010/main" val="34507750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l-GR" dirty="0"/>
              <a:t>6</a:t>
            </a:r>
          </a:p>
        </p:txBody>
      </p:sp>
      <p:pic>
        <p:nvPicPr>
          <p:cNvPr id="4" name="Θέση περιεχομένου 3"/>
          <p:cNvPicPr>
            <a:picLocks noGrp="1" noChangeAspect="1"/>
          </p:cNvPicPr>
          <p:nvPr>
            <p:ph idx="1"/>
          </p:nvPr>
        </p:nvPicPr>
        <p:blipFill>
          <a:blip r:embed="rId2"/>
          <a:stretch>
            <a:fillRect/>
          </a:stretch>
        </p:blipFill>
        <p:spPr>
          <a:xfrm>
            <a:off x="1417910" y="2148247"/>
            <a:ext cx="9417140" cy="3912268"/>
          </a:xfrm>
          <a:prstGeom prst="rect">
            <a:avLst/>
          </a:prstGeom>
        </p:spPr>
      </p:pic>
      <p:pic>
        <p:nvPicPr>
          <p:cNvPr id="5" name="Εικόνα 4"/>
          <p:cNvPicPr>
            <a:picLocks noChangeAspect="1"/>
          </p:cNvPicPr>
          <p:nvPr/>
        </p:nvPicPr>
        <p:blipFill>
          <a:blip r:embed="rId3"/>
          <a:stretch>
            <a:fillRect/>
          </a:stretch>
        </p:blipFill>
        <p:spPr>
          <a:xfrm>
            <a:off x="6670285" y="5008173"/>
            <a:ext cx="352425" cy="171450"/>
          </a:xfrm>
          <a:prstGeom prst="rect">
            <a:avLst/>
          </a:prstGeom>
        </p:spPr>
      </p:pic>
      <p:pic>
        <p:nvPicPr>
          <p:cNvPr id="6" name="Εικόνα 5"/>
          <p:cNvPicPr>
            <a:picLocks noChangeAspect="1"/>
          </p:cNvPicPr>
          <p:nvPr/>
        </p:nvPicPr>
        <p:blipFill>
          <a:blip r:embed="rId4"/>
          <a:stretch>
            <a:fillRect/>
          </a:stretch>
        </p:blipFill>
        <p:spPr>
          <a:xfrm>
            <a:off x="7493658" y="4980316"/>
            <a:ext cx="408137" cy="204069"/>
          </a:xfrm>
          <a:prstGeom prst="rect">
            <a:avLst/>
          </a:prstGeom>
        </p:spPr>
      </p:pic>
      <p:pic>
        <p:nvPicPr>
          <p:cNvPr id="7" name="Εικόνα 6"/>
          <p:cNvPicPr>
            <a:picLocks noChangeAspect="1"/>
          </p:cNvPicPr>
          <p:nvPr/>
        </p:nvPicPr>
        <p:blipFill>
          <a:blip r:embed="rId5"/>
          <a:stretch>
            <a:fillRect/>
          </a:stretch>
        </p:blipFill>
        <p:spPr>
          <a:xfrm>
            <a:off x="7526276" y="5082350"/>
            <a:ext cx="171450" cy="95250"/>
          </a:xfrm>
          <a:prstGeom prst="rect">
            <a:avLst/>
          </a:prstGeom>
        </p:spPr>
      </p:pic>
      <p:pic>
        <p:nvPicPr>
          <p:cNvPr id="8" name="Εικόνα 7"/>
          <p:cNvPicPr>
            <a:picLocks noChangeAspect="1"/>
          </p:cNvPicPr>
          <p:nvPr/>
        </p:nvPicPr>
        <p:blipFill>
          <a:blip r:embed="rId6"/>
          <a:stretch>
            <a:fillRect/>
          </a:stretch>
        </p:blipFill>
        <p:spPr>
          <a:xfrm>
            <a:off x="6369618" y="2019659"/>
            <a:ext cx="142875" cy="257175"/>
          </a:xfrm>
          <a:prstGeom prst="rect">
            <a:avLst/>
          </a:prstGeom>
        </p:spPr>
      </p:pic>
      <p:pic>
        <p:nvPicPr>
          <p:cNvPr id="9" name="Εικόνα 8"/>
          <p:cNvPicPr>
            <a:picLocks noChangeAspect="1"/>
          </p:cNvPicPr>
          <p:nvPr/>
        </p:nvPicPr>
        <p:blipFill>
          <a:blip r:embed="rId7"/>
          <a:stretch>
            <a:fillRect/>
          </a:stretch>
        </p:blipFill>
        <p:spPr>
          <a:xfrm>
            <a:off x="6962819" y="5053775"/>
            <a:ext cx="161925" cy="152400"/>
          </a:xfrm>
          <a:prstGeom prst="rect">
            <a:avLst/>
          </a:prstGeom>
        </p:spPr>
      </p:pic>
      <p:pic>
        <p:nvPicPr>
          <p:cNvPr id="10" name="Εικόνα 9"/>
          <p:cNvPicPr>
            <a:picLocks noChangeAspect="1"/>
          </p:cNvPicPr>
          <p:nvPr/>
        </p:nvPicPr>
        <p:blipFill>
          <a:blip r:embed="rId8"/>
          <a:stretch>
            <a:fillRect/>
          </a:stretch>
        </p:blipFill>
        <p:spPr>
          <a:xfrm>
            <a:off x="6961739" y="5027223"/>
            <a:ext cx="152400" cy="133350"/>
          </a:xfrm>
          <a:prstGeom prst="rect">
            <a:avLst/>
          </a:prstGeom>
        </p:spPr>
      </p:pic>
      <p:pic>
        <p:nvPicPr>
          <p:cNvPr id="11" name="Εικόνα 10"/>
          <p:cNvPicPr>
            <a:picLocks noChangeAspect="1"/>
          </p:cNvPicPr>
          <p:nvPr/>
        </p:nvPicPr>
        <p:blipFill>
          <a:blip r:embed="rId9"/>
          <a:stretch>
            <a:fillRect/>
          </a:stretch>
        </p:blipFill>
        <p:spPr>
          <a:xfrm>
            <a:off x="7483053" y="5006150"/>
            <a:ext cx="228600" cy="200025"/>
          </a:xfrm>
          <a:prstGeom prst="rect">
            <a:avLst/>
          </a:prstGeom>
        </p:spPr>
      </p:pic>
      <p:sp>
        <p:nvSpPr>
          <p:cNvPr id="12" name="TextBox 11"/>
          <p:cNvSpPr txBox="1"/>
          <p:nvPr/>
        </p:nvSpPr>
        <p:spPr>
          <a:xfrm>
            <a:off x="6600039" y="4936885"/>
            <a:ext cx="742140" cy="338554"/>
          </a:xfrm>
          <a:prstGeom prst="rect">
            <a:avLst/>
          </a:prstGeom>
          <a:noFill/>
        </p:spPr>
        <p:txBody>
          <a:bodyPr wrap="square" rtlCol="0">
            <a:spAutoFit/>
          </a:bodyPr>
          <a:lstStyle/>
          <a:p>
            <a:r>
              <a:rPr lang="el-GR" sz="1600" dirty="0" smtClean="0"/>
              <a:t>220Ω</a:t>
            </a:r>
            <a:endParaRPr lang="el-GR" sz="1600" dirty="0"/>
          </a:p>
        </p:txBody>
      </p:sp>
      <p:sp>
        <p:nvSpPr>
          <p:cNvPr id="13" name="TextBox 12"/>
          <p:cNvSpPr txBox="1"/>
          <p:nvPr/>
        </p:nvSpPr>
        <p:spPr>
          <a:xfrm>
            <a:off x="7385310" y="4924621"/>
            <a:ext cx="714955" cy="338554"/>
          </a:xfrm>
          <a:prstGeom prst="rect">
            <a:avLst/>
          </a:prstGeom>
          <a:noFill/>
        </p:spPr>
        <p:txBody>
          <a:bodyPr wrap="square" rtlCol="0">
            <a:spAutoFit/>
          </a:bodyPr>
          <a:lstStyle/>
          <a:p>
            <a:r>
              <a:rPr lang="el-GR" sz="1600" dirty="0" smtClean="0"/>
              <a:t>220Ω</a:t>
            </a:r>
            <a:endParaRPr lang="el-GR" sz="1600" dirty="0"/>
          </a:p>
        </p:txBody>
      </p:sp>
    </p:spTree>
    <p:extLst>
      <p:ext uri="{BB962C8B-B14F-4D97-AF65-F5344CB8AC3E}">
        <p14:creationId xmlns:p14="http://schemas.microsoft.com/office/powerpoint/2010/main" val="41014621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l-GR" dirty="0"/>
              <a:t>6</a:t>
            </a:r>
          </a:p>
        </p:txBody>
      </p:sp>
      <p:sp>
        <p:nvSpPr>
          <p:cNvPr id="3" name="Θέση περιεχομένου 2"/>
          <p:cNvSpPr>
            <a:spLocks noGrp="1"/>
          </p:cNvSpPr>
          <p:nvPr>
            <p:ph idx="1"/>
          </p:nvPr>
        </p:nvSpPr>
        <p:spPr>
          <a:xfrm>
            <a:off x="1097280" y="1802921"/>
            <a:ext cx="11031460" cy="4572000"/>
          </a:xfrm>
        </p:spPr>
        <p:txBody>
          <a:bodyPr numCol="2">
            <a:normAutofit fontScale="92500" lnSpcReduction="10000"/>
          </a:bodyPr>
          <a:lstStyle/>
          <a:p>
            <a:pPr marL="0" indent="0">
              <a:buNone/>
            </a:pPr>
            <a:r>
              <a:rPr lang="en-US" dirty="0">
                <a:solidFill>
                  <a:srgbClr val="804000"/>
                </a:solidFill>
                <a:latin typeface="Courier New" panose="02070309020205020404" pitchFamily="49" charset="0"/>
              </a:rPr>
              <a:t>#include &lt;</a:t>
            </a:r>
            <a:r>
              <a:rPr lang="en-US" dirty="0" err="1">
                <a:solidFill>
                  <a:srgbClr val="804000"/>
                </a:solidFill>
                <a:latin typeface="Courier New" panose="02070309020205020404" pitchFamily="49" charset="0"/>
              </a:rPr>
              <a:t>IRremote.h</a:t>
            </a:r>
            <a:r>
              <a:rPr lang="en-US" dirty="0">
                <a:solidFill>
                  <a:srgbClr val="804000"/>
                </a:solidFill>
                <a:latin typeface="Courier New" panose="02070309020205020404" pitchFamily="49" charset="0"/>
              </a:rPr>
              <a:t>&gt; </a:t>
            </a:r>
            <a:endParaRPr lang="en-US" dirty="0" smtClean="0">
              <a:solidFill>
                <a:srgbClr val="804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const</a:t>
            </a:r>
            <a:r>
              <a:rPr lang="en-US" dirty="0" smtClean="0">
                <a:solidFill>
                  <a:srgbClr val="000000"/>
                </a:solidFill>
                <a:latin typeface="Courier New" panose="02070309020205020404" pitchFamily="49" charset="0"/>
              </a:rPr>
              <a:t> </a:t>
            </a:r>
            <a:r>
              <a:rPr lang="en-US" dirty="0" err="1">
                <a:solidFill>
                  <a:srgbClr val="8000FF"/>
                </a:solidFill>
                <a:latin typeface="Courier New" panose="02070309020205020404" pitchFamily="49" charset="0"/>
              </a:rPr>
              <a:t>int</a:t>
            </a:r>
            <a:r>
              <a:rPr lang="en-US" dirty="0">
                <a:solidFill>
                  <a:srgbClr val="000000"/>
                </a:solidFill>
                <a:latin typeface="Courier New" panose="02070309020205020404" pitchFamily="49" charset="0"/>
              </a:rPr>
              <a:t> RECV_PIN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7</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IRrecv</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irrecv</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RECV_PIN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decode_results</a:t>
            </a:r>
            <a:r>
              <a:rPr lang="en-US" dirty="0">
                <a:solidFill>
                  <a:srgbClr val="000000"/>
                </a:solidFill>
                <a:latin typeface="Courier New" panose="02070309020205020404" pitchFamily="49" charset="0"/>
              </a:rPr>
              <a:t> results</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const</a:t>
            </a:r>
            <a:r>
              <a:rPr lang="en-US" dirty="0" smtClean="0">
                <a:solidFill>
                  <a:srgbClr val="000000"/>
                </a:solidFill>
                <a:latin typeface="Courier New" panose="02070309020205020404" pitchFamily="49" charset="0"/>
              </a:rPr>
              <a:t> </a:t>
            </a:r>
            <a:r>
              <a:rPr lang="en-US" dirty="0" err="1">
                <a:solidFill>
                  <a:srgbClr val="8000FF"/>
                </a:solidFill>
                <a:latin typeface="Courier New" panose="02070309020205020404" pitchFamily="49" charset="0"/>
              </a:rPr>
              <a:t>int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redPin</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const</a:t>
            </a:r>
            <a:r>
              <a:rPr lang="en-US" dirty="0" smtClean="0">
                <a:solidFill>
                  <a:srgbClr val="000000"/>
                </a:solidFill>
                <a:latin typeface="Courier New" panose="02070309020205020404" pitchFamily="49" charset="0"/>
              </a:rPr>
              <a:t> </a:t>
            </a:r>
            <a:r>
              <a:rPr lang="en-US" dirty="0" err="1">
                <a:solidFill>
                  <a:srgbClr val="8000FF"/>
                </a:solidFill>
                <a:latin typeface="Courier New" panose="02070309020205020404" pitchFamily="49" charset="0"/>
              </a:rPr>
              <a:t>int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greenPin</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setup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irrecv</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enableIRIn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smtClean="0">
                <a:solidFill>
                  <a:srgbClr val="008000"/>
                </a:solidFill>
                <a:latin typeface="Courier New" panose="02070309020205020404" pitchFamily="49" charset="0"/>
              </a:rPr>
              <a:t>//irrecv.blink13(true</a:t>
            </a:r>
            <a:r>
              <a:rPr lang="en-US" dirty="0">
                <a:solidFill>
                  <a:srgbClr val="008000"/>
                </a:solidFill>
                <a:latin typeface="Courier New" panose="02070309020205020404" pitchFamily="49" charset="0"/>
              </a:rPr>
              <a:t>); </a:t>
            </a:r>
            <a:r>
              <a:rPr lang="en-US" dirty="0" err="1">
                <a:solidFill>
                  <a:srgbClr val="000000"/>
                </a:solidFill>
                <a:latin typeface="Courier New" panose="02070309020205020404" pitchFamily="49" charset="0"/>
              </a:rPr>
              <a:t>pinMode</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redPin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OUTPUT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pinMode</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greenPin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OUTPUT</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loop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if</a:t>
            </a:r>
            <a:r>
              <a:rPr lang="en-US" dirty="0" smtClean="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irrecv</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decode</a:t>
            </a:r>
            <a:r>
              <a:rPr lang="en-US" b="1" dirty="0">
                <a:solidFill>
                  <a:srgbClr val="000080"/>
                </a:solidFill>
                <a:latin typeface="Courier New" panose="02070309020205020404" pitchFamily="49" charset="0"/>
              </a:rPr>
              <a:t>(&amp;</a:t>
            </a:r>
            <a:r>
              <a:rPr lang="en-US" dirty="0">
                <a:solidFill>
                  <a:srgbClr val="000000"/>
                </a:solidFill>
                <a:latin typeface="Courier New" panose="02070309020205020404" pitchFamily="49" charset="0"/>
              </a:rPr>
              <a:t>results</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FF"/>
                </a:solidFill>
                <a:latin typeface="Courier New" panose="02070309020205020404" pitchFamily="49" charset="0"/>
              </a:rPr>
              <a:t>switch</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results</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value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case</a:t>
            </a:r>
            <a:r>
              <a:rPr lang="en-US" dirty="0" smtClean="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0xFF38C7</a:t>
            </a:r>
            <a:r>
              <a:rPr lang="en-US" b="1" dirty="0" smtClean="0">
                <a:solidFill>
                  <a:srgbClr val="000080"/>
                </a:solidFill>
                <a:latin typeface="Courier New" panose="02070309020205020404" pitchFamily="49" charset="0"/>
              </a:rPr>
              <a:t>:</a:t>
            </a: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Keypad button "5"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redPin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HIGH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delay</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digitalWrite</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redPin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break</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case</a:t>
            </a:r>
            <a:r>
              <a:rPr lang="en-US" dirty="0" smtClean="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0xFF18E7</a:t>
            </a:r>
            <a:r>
              <a:rPr lang="en-US" b="1" dirty="0" smtClean="0">
                <a:solidFill>
                  <a:srgbClr val="000080"/>
                </a:solidFill>
                <a:latin typeface="Courier New" panose="02070309020205020404" pitchFamily="49" charset="0"/>
              </a:rPr>
              <a:t>:</a:t>
            </a: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Keypad button "2"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greenPin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HIGH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break</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case</a:t>
            </a:r>
            <a:r>
              <a:rPr lang="en-US" dirty="0" smtClean="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0xFF7A85</a:t>
            </a:r>
            <a:r>
              <a:rPr lang="en-US" b="1" dirty="0" smtClean="0">
                <a:solidFill>
                  <a:srgbClr val="000080"/>
                </a:solidFill>
                <a:latin typeface="Courier New" panose="02070309020205020404" pitchFamily="49" charset="0"/>
              </a:rPr>
              <a:t>:</a:t>
            </a: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Keypad button "3"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greenPin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break</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err="1" smtClean="0">
                <a:solidFill>
                  <a:srgbClr val="000000"/>
                </a:solidFill>
                <a:latin typeface="Courier New" panose="02070309020205020404" pitchFamily="49" charset="0"/>
              </a:rPr>
              <a:t>irrecv</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resume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n-US" dirty="0"/>
          </a:p>
        </p:txBody>
      </p:sp>
    </p:spTree>
    <p:extLst>
      <p:ext uri="{BB962C8B-B14F-4D97-AF65-F5344CB8AC3E}">
        <p14:creationId xmlns:p14="http://schemas.microsoft.com/office/powerpoint/2010/main" val="17405699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Infrared sensor/IR sensor</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6697031" y="2217198"/>
            <a:ext cx="4775984" cy="4022725"/>
          </a:xfrm>
          <a:prstGeom prst="rect">
            <a:avLst/>
          </a:prstGeom>
        </p:spPr>
      </p:pic>
      <p:sp>
        <p:nvSpPr>
          <p:cNvPr id="3" name="TextBox 2"/>
          <p:cNvSpPr txBox="1"/>
          <p:nvPr/>
        </p:nvSpPr>
        <p:spPr>
          <a:xfrm>
            <a:off x="1097280" y="1889185"/>
            <a:ext cx="5599751" cy="4154984"/>
          </a:xfrm>
          <a:prstGeom prst="rect">
            <a:avLst/>
          </a:prstGeom>
          <a:noFill/>
        </p:spPr>
        <p:txBody>
          <a:bodyPr wrap="square" rtlCol="0">
            <a:spAutoFit/>
          </a:bodyPr>
          <a:lstStyle/>
          <a:p>
            <a:r>
              <a:rPr lang="el-GR" sz="2400" dirty="0" smtClean="0"/>
              <a:t>Οι </a:t>
            </a:r>
            <a:r>
              <a:rPr lang="el-GR" sz="2400" dirty="0"/>
              <a:t>ενεργοί υπέρυθροι αισθητήρες εκπέμπουν και ανιχνεύουν υπέρυθρη ακτινοβολία</a:t>
            </a:r>
            <a:r>
              <a:rPr lang="el-GR" sz="2400" dirty="0" smtClean="0"/>
              <a:t>.</a:t>
            </a:r>
            <a:endParaRPr lang="en-US" sz="2400" dirty="0"/>
          </a:p>
          <a:p>
            <a:r>
              <a:rPr lang="el-GR" sz="2400" dirty="0" smtClean="0"/>
              <a:t>Όταν </a:t>
            </a:r>
            <a:r>
              <a:rPr lang="el-GR" sz="2400" dirty="0"/>
              <a:t>ένα αντικείμενο πλησιάζει στον αισθητήρα, </a:t>
            </a:r>
            <a:r>
              <a:rPr lang="el-GR" sz="2400" b="1" dirty="0"/>
              <a:t>το υπέρυθρο φως από το LED αντανακλά το αντικείμενο και εντοπίζεται από τον δέκτη</a:t>
            </a:r>
            <a:r>
              <a:rPr lang="el-GR" sz="2400" dirty="0"/>
              <a:t>. Οι ενεργοί αισθητήρες υπερύθρων ενεργούν ως αισθητήρες εγγύτητας και χρησιμοποιούνται συνήθως σε συστήματα ανίχνευσης εμποδίων (όπως σε ρομπότ).</a:t>
            </a:r>
          </a:p>
        </p:txBody>
      </p:sp>
    </p:spTree>
    <p:extLst>
      <p:ext uri="{BB962C8B-B14F-4D97-AF65-F5344CB8AC3E}">
        <p14:creationId xmlns:p14="http://schemas.microsoft.com/office/powerpoint/2010/main" val="14540963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Infrared sensor/IR sensor</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3240405" y="2142677"/>
            <a:ext cx="5772150" cy="3895725"/>
          </a:xfrm>
          <a:prstGeom prst="rect">
            <a:avLst/>
          </a:prstGeom>
        </p:spPr>
      </p:pic>
    </p:spTree>
    <p:extLst>
      <p:ext uri="{BB962C8B-B14F-4D97-AF65-F5344CB8AC3E}">
        <p14:creationId xmlns:p14="http://schemas.microsoft.com/office/powerpoint/2010/main" val="16012790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Infrared sensor/IR sensor</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2670565" y="2165590"/>
            <a:ext cx="6324600" cy="3867150"/>
          </a:xfrm>
          <a:prstGeom prst="rect">
            <a:avLst/>
          </a:prstGeom>
        </p:spPr>
      </p:pic>
    </p:spTree>
    <p:extLst>
      <p:ext uri="{BB962C8B-B14F-4D97-AF65-F5344CB8AC3E}">
        <p14:creationId xmlns:p14="http://schemas.microsoft.com/office/powerpoint/2010/main" val="3254882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755674" y="286603"/>
            <a:ext cx="10400006" cy="1450757"/>
          </a:xfrm>
        </p:spPr>
        <p:txBody>
          <a:bodyPr/>
          <a:lstStyle/>
          <a:p>
            <a:r>
              <a:rPr lang="en-US" dirty="0"/>
              <a:t>Infrared sensor/IR sensor</a:t>
            </a:r>
            <a:endParaRPr lang="el-GR" dirty="0"/>
          </a:p>
        </p:txBody>
      </p:sp>
      <p:sp>
        <p:nvSpPr>
          <p:cNvPr id="3" name="Θέση περιεχομένου 2"/>
          <p:cNvSpPr>
            <a:spLocks noGrp="1"/>
          </p:cNvSpPr>
          <p:nvPr>
            <p:ph idx="1"/>
          </p:nvPr>
        </p:nvSpPr>
        <p:spPr>
          <a:xfrm>
            <a:off x="1097280" y="1845733"/>
            <a:ext cx="5191377" cy="3752809"/>
          </a:xfrm>
        </p:spPr>
        <p:txBody>
          <a:bodyPr>
            <a:normAutofit/>
          </a:bodyPr>
          <a:lstStyle/>
          <a:p>
            <a:endParaRPr lang="el-GR" dirty="0"/>
          </a:p>
          <a:p>
            <a:endParaRPr lang="el-GR" dirty="0"/>
          </a:p>
        </p:txBody>
      </p:sp>
      <p:sp>
        <p:nvSpPr>
          <p:cNvPr id="5" name="TextBox 4"/>
          <p:cNvSpPr txBox="1"/>
          <p:nvPr/>
        </p:nvSpPr>
        <p:spPr>
          <a:xfrm>
            <a:off x="6564700" y="1845733"/>
            <a:ext cx="5564039" cy="3046988"/>
          </a:xfrm>
          <a:prstGeom prst="rect">
            <a:avLst/>
          </a:prstGeom>
          <a:noFill/>
        </p:spPr>
        <p:txBody>
          <a:bodyPr wrap="square" rtlCol="0">
            <a:spAutoFit/>
          </a:bodyPr>
          <a:lstStyle/>
          <a:p>
            <a:r>
              <a:rPr lang="el-GR" sz="2400" b="1" dirty="0" smtClean="0"/>
              <a:t>Δέκτης IR</a:t>
            </a:r>
            <a:endParaRPr lang="el-GR" sz="2400" b="1" dirty="0"/>
          </a:p>
          <a:p>
            <a:r>
              <a:rPr lang="el-GR" sz="2400" dirty="0" smtClean="0"/>
              <a:t>Οι </a:t>
            </a:r>
            <a:r>
              <a:rPr lang="el-GR" sz="2400" dirty="0"/>
              <a:t>δέκτες υπερύθρων </a:t>
            </a:r>
            <a:r>
              <a:rPr lang="el-GR" sz="2400" dirty="0" smtClean="0"/>
              <a:t>ανιχνεύουν </a:t>
            </a:r>
            <a:r>
              <a:rPr lang="el-GR" sz="2400" dirty="0"/>
              <a:t>την ακτινοβολία από έναν πομπό </a:t>
            </a:r>
            <a:r>
              <a:rPr lang="el-GR" sz="2400" dirty="0" smtClean="0"/>
              <a:t>IR και διατίθενται </a:t>
            </a:r>
            <a:r>
              <a:rPr lang="el-GR" sz="2400" dirty="0"/>
              <a:t>με τη μορφή </a:t>
            </a:r>
            <a:r>
              <a:rPr lang="el-GR" sz="2400" dirty="0" err="1"/>
              <a:t>φωτοδιόδων</a:t>
            </a:r>
            <a:r>
              <a:rPr lang="el-GR" sz="2400" dirty="0"/>
              <a:t> και </a:t>
            </a:r>
            <a:r>
              <a:rPr lang="el-GR" sz="2400" dirty="0" err="1"/>
              <a:t>φωτομετατροπέων</a:t>
            </a:r>
            <a:r>
              <a:rPr lang="el-GR" sz="2400" dirty="0"/>
              <a:t>. Οι υπέρυθρες </a:t>
            </a:r>
            <a:r>
              <a:rPr lang="el-GR" sz="2400" dirty="0" err="1"/>
              <a:t>φωτοδίοδοι</a:t>
            </a:r>
            <a:r>
              <a:rPr lang="el-GR" sz="2400" dirty="0"/>
              <a:t> διαφέρουν από τις κανονικές </a:t>
            </a:r>
            <a:r>
              <a:rPr lang="el-GR" sz="2400" dirty="0" err="1"/>
              <a:t>φωτοδιόδους</a:t>
            </a:r>
            <a:r>
              <a:rPr lang="el-GR" sz="2400" dirty="0"/>
              <a:t> καθώς ανιχνεύουν μόνο υπέρυθρη ακτινοβολία. </a:t>
            </a:r>
          </a:p>
        </p:txBody>
      </p:sp>
      <p:sp>
        <p:nvSpPr>
          <p:cNvPr id="6" name="TextBox 5"/>
          <p:cNvSpPr txBox="1"/>
          <p:nvPr/>
        </p:nvSpPr>
        <p:spPr>
          <a:xfrm>
            <a:off x="755674" y="1845733"/>
            <a:ext cx="5874587" cy="3046988"/>
          </a:xfrm>
          <a:prstGeom prst="rect">
            <a:avLst/>
          </a:prstGeom>
          <a:noFill/>
        </p:spPr>
        <p:txBody>
          <a:bodyPr wrap="square" rtlCol="0">
            <a:spAutoFit/>
          </a:bodyPr>
          <a:lstStyle/>
          <a:p>
            <a:r>
              <a:rPr lang="el-GR" sz="2400" b="1" dirty="0"/>
              <a:t>Πομπός IR</a:t>
            </a:r>
          </a:p>
          <a:p>
            <a:r>
              <a:rPr lang="el-GR" sz="2400" dirty="0"/>
              <a:t>Ο υπέρυθρος πομπός είναι μια δίοδος εκπομπής φωτός (LED) που εκπέμπει υπέρυθρες ακτινοβολίες. Ως εκ τούτου, ονομάζονται IR </a:t>
            </a:r>
            <a:r>
              <a:rPr lang="el-GR" sz="2400" dirty="0" err="1"/>
              <a:t>LED's</a:t>
            </a:r>
            <a:r>
              <a:rPr lang="el-GR" sz="2400" dirty="0"/>
              <a:t>. Ακόμα κι αν ένα IR LED μοιάζει με ένα κανονικό LED, η ακτινοβολία που εκπέμπει είναι αόρατη στο ανθρώπινο μάτι.</a:t>
            </a:r>
          </a:p>
        </p:txBody>
      </p:sp>
      <p:pic>
        <p:nvPicPr>
          <p:cNvPr id="8" name="Εικόνα 7"/>
          <p:cNvPicPr>
            <a:picLocks noChangeAspect="1"/>
          </p:cNvPicPr>
          <p:nvPr/>
        </p:nvPicPr>
        <p:blipFill>
          <a:blip r:embed="rId2"/>
          <a:stretch>
            <a:fillRect/>
          </a:stretch>
        </p:blipFill>
        <p:spPr>
          <a:xfrm>
            <a:off x="1809930" y="4400512"/>
            <a:ext cx="2533650" cy="1914525"/>
          </a:xfrm>
          <a:prstGeom prst="rect">
            <a:avLst/>
          </a:prstGeom>
        </p:spPr>
      </p:pic>
      <p:pic>
        <p:nvPicPr>
          <p:cNvPr id="9" name="Εικόνα 8"/>
          <p:cNvPicPr>
            <a:picLocks noChangeAspect="1"/>
          </p:cNvPicPr>
          <p:nvPr/>
        </p:nvPicPr>
        <p:blipFill>
          <a:blip r:embed="rId3"/>
          <a:stretch>
            <a:fillRect/>
          </a:stretch>
        </p:blipFill>
        <p:spPr>
          <a:xfrm rot="16200000">
            <a:off x="8796067" y="4070286"/>
            <a:ext cx="914400" cy="2905125"/>
          </a:xfrm>
          <a:prstGeom prst="rect">
            <a:avLst/>
          </a:prstGeom>
        </p:spPr>
      </p:pic>
    </p:spTree>
    <p:extLst>
      <p:ext uri="{BB962C8B-B14F-4D97-AF65-F5344CB8AC3E}">
        <p14:creationId xmlns:p14="http://schemas.microsoft.com/office/powerpoint/2010/main" val="20900714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500781" y="1211638"/>
            <a:ext cx="4524010" cy="3439693"/>
          </a:xfrm>
          <a:prstGeom prst="rect">
            <a:avLst/>
          </a:prstGeom>
        </p:spPr>
      </p:pic>
      <p:sp>
        <p:nvSpPr>
          <p:cNvPr id="3" name="TextBox 2"/>
          <p:cNvSpPr txBox="1"/>
          <p:nvPr/>
        </p:nvSpPr>
        <p:spPr>
          <a:xfrm>
            <a:off x="1259456" y="5643575"/>
            <a:ext cx="3398808" cy="523220"/>
          </a:xfrm>
          <a:prstGeom prst="rect">
            <a:avLst/>
          </a:prstGeom>
          <a:noFill/>
        </p:spPr>
        <p:txBody>
          <a:bodyPr wrap="square" rtlCol="0">
            <a:spAutoFit/>
          </a:bodyPr>
          <a:lstStyle/>
          <a:p>
            <a:r>
              <a:rPr lang="en-US" sz="2800" dirty="0"/>
              <a:t>infrared transmitter</a:t>
            </a:r>
            <a:endParaRPr lang="el-GR" sz="2800" dirty="0"/>
          </a:p>
        </p:txBody>
      </p:sp>
      <p:sp>
        <p:nvSpPr>
          <p:cNvPr id="4" name="TextBox 3"/>
          <p:cNvSpPr txBox="1"/>
          <p:nvPr/>
        </p:nvSpPr>
        <p:spPr>
          <a:xfrm>
            <a:off x="8114244" y="5643575"/>
            <a:ext cx="3907766" cy="523220"/>
          </a:xfrm>
          <a:prstGeom prst="rect">
            <a:avLst/>
          </a:prstGeom>
          <a:noFill/>
        </p:spPr>
        <p:txBody>
          <a:bodyPr wrap="square" rtlCol="0">
            <a:spAutoFit/>
          </a:bodyPr>
          <a:lstStyle/>
          <a:p>
            <a:r>
              <a:rPr lang="en-US" sz="2800" dirty="0"/>
              <a:t>infrared receiver</a:t>
            </a:r>
            <a:endParaRPr lang="el-GR" sz="2800" dirty="0"/>
          </a:p>
        </p:txBody>
      </p:sp>
      <p:pic>
        <p:nvPicPr>
          <p:cNvPr id="5" name="Εικόνα 4"/>
          <p:cNvPicPr>
            <a:picLocks noChangeAspect="1"/>
          </p:cNvPicPr>
          <p:nvPr/>
        </p:nvPicPr>
        <p:blipFill>
          <a:blip r:embed="rId3"/>
          <a:stretch>
            <a:fillRect/>
          </a:stretch>
        </p:blipFill>
        <p:spPr>
          <a:xfrm>
            <a:off x="6880667" y="370364"/>
            <a:ext cx="3626308" cy="5122243"/>
          </a:xfrm>
          <a:prstGeom prst="rect">
            <a:avLst/>
          </a:prstGeom>
        </p:spPr>
      </p:pic>
    </p:spTree>
    <p:extLst>
      <p:ext uri="{BB962C8B-B14F-4D97-AF65-F5344CB8AC3E}">
        <p14:creationId xmlns:p14="http://schemas.microsoft.com/office/powerpoint/2010/main" val="38914662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Infrared sensor/IR sensor</a:t>
            </a:r>
            <a:endParaRPr lang="el-GR" dirty="0"/>
          </a:p>
        </p:txBody>
      </p:sp>
      <p:pic>
        <p:nvPicPr>
          <p:cNvPr id="6" name="Θέση περιεχομένου 5"/>
          <p:cNvPicPr>
            <a:picLocks noGrp="1" noChangeAspect="1"/>
          </p:cNvPicPr>
          <p:nvPr>
            <p:ph idx="1"/>
          </p:nvPr>
        </p:nvPicPr>
        <p:blipFill>
          <a:blip r:embed="rId2"/>
          <a:stretch>
            <a:fillRect/>
          </a:stretch>
        </p:blipFill>
        <p:spPr>
          <a:xfrm>
            <a:off x="1569456" y="2257245"/>
            <a:ext cx="9114047" cy="3735882"/>
          </a:xfrm>
          <a:prstGeom prst="rect">
            <a:avLst/>
          </a:prstGeom>
        </p:spPr>
      </p:pic>
    </p:spTree>
    <p:extLst>
      <p:ext uri="{BB962C8B-B14F-4D97-AF65-F5344CB8AC3E}">
        <p14:creationId xmlns:p14="http://schemas.microsoft.com/office/powerpoint/2010/main" val="22262749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Infrared sensor/IR sensor</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3379024" y="2191320"/>
            <a:ext cx="5494911" cy="4022725"/>
          </a:xfrm>
          <a:prstGeom prst="rect">
            <a:avLst/>
          </a:prstGeom>
        </p:spPr>
      </p:pic>
    </p:spTree>
    <p:extLst>
      <p:ext uri="{BB962C8B-B14F-4D97-AF65-F5344CB8AC3E}">
        <p14:creationId xmlns:p14="http://schemas.microsoft.com/office/powerpoint/2010/main" val="931411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Keypad 4x4 Matrix Membrane</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1097280" y="1881343"/>
            <a:ext cx="4853102" cy="4459376"/>
          </a:xfrm>
          <a:prstGeom prst="rect">
            <a:avLst/>
          </a:prstGeom>
        </p:spPr>
      </p:pic>
      <p:pic>
        <p:nvPicPr>
          <p:cNvPr id="3" name="Εικόνα 2"/>
          <p:cNvPicPr>
            <a:picLocks noChangeAspect="1"/>
          </p:cNvPicPr>
          <p:nvPr/>
        </p:nvPicPr>
        <p:blipFill>
          <a:blip r:embed="rId3"/>
          <a:stretch>
            <a:fillRect/>
          </a:stretch>
        </p:blipFill>
        <p:spPr>
          <a:xfrm>
            <a:off x="7354557" y="2293822"/>
            <a:ext cx="3933882" cy="3634417"/>
          </a:xfrm>
          <a:prstGeom prst="rect">
            <a:avLst/>
          </a:prstGeom>
        </p:spPr>
      </p:pic>
    </p:spTree>
    <p:extLst>
      <p:ext uri="{BB962C8B-B14F-4D97-AF65-F5344CB8AC3E}">
        <p14:creationId xmlns:p14="http://schemas.microsoft.com/office/powerpoint/2010/main" val="387449927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77639" y="260405"/>
            <a:ext cx="11078042" cy="1450757"/>
          </a:xfrm>
        </p:spPr>
        <p:txBody>
          <a:bodyPr/>
          <a:lstStyle/>
          <a:p>
            <a:r>
              <a:rPr lang="en-US" dirty="0"/>
              <a:t>Infrared sensor/IR sensor</a:t>
            </a:r>
            <a:endParaRPr lang="el-GR" dirty="0"/>
          </a:p>
        </p:txBody>
      </p:sp>
      <p:sp>
        <p:nvSpPr>
          <p:cNvPr id="3" name="Θέση περιεχομένου 2"/>
          <p:cNvSpPr>
            <a:spLocks noGrp="1"/>
          </p:cNvSpPr>
          <p:nvPr>
            <p:ph idx="1"/>
          </p:nvPr>
        </p:nvSpPr>
        <p:spPr>
          <a:xfrm>
            <a:off x="181155" y="1711163"/>
            <a:ext cx="11938958" cy="4594746"/>
          </a:xfrm>
        </p:spPr>
        <p:txBody>
          <a:bodyPr>
            <a:noAutofit/>
          </a:bodyPr>
          <a:lstStyle/>
          <a:p>
            <a:pPr marL="0" indent="0">
              <a:buNone/>
            </a:pPr>
            <a:r>
              <a:rPr lang="el-GR" sz="2400" b="1" dirty="0"/>
              <a:t>Τ</a:t>
            </a:r>
            <a:r>
              <a:rPr lang="el-GR" sz="2400" b="1" dirty="0" smtClean="0"/>
              <a:t>ο </a:t>
            </a:r>
            <a:r>
              <a:rPr lang="el-GR" sz="2400" b="1" dirty="0"/>
              <a:t>μαύρο χρώμα απορροφά </a:t>
            </a:r>
            <a:r>
              <a:rPr lang="el-GR" sz="2400" b="1" dirty="0" smtClean="0"/>
              <a:t>ολόκληρη την ακτινοβολία και </a:t>
            </a:r>
            <a:r>
              <a:rPr lang="el-GR" sz="2400" b="1" dirty="0"/>
              <a:t>το λευκό χρώμα αντανακλά </a:t>
            </a:r>
            <a:r>
              <a:rPr lang="el-GR" sz="2400" b="1" dirty="0" smtClean="0"/>
              <a:t>ολόκληρη την ακτινοβολία.</a:t>
            </a:r>
            <a:r>
              <a:rPr lang="el-GR" sz="2400" dirty="0" smtClean="0"/>
              <a:t> Το </a:t>
            </a:r>
            <a:r>
              <a:rPr lang="el-GR" sz="2400" dirty="0"/>
              <a:t>IR LED και η φωτοδίοδος τοποθετούνται δίπλα-δίπλα. Όταν ο πομπός IR εκπέμπει υπέρυθρη ακτινοβολία, καθώς δεν υπάρχει άμεση γραμμή επαφής μεταξύ του πομπού και του δέκτη, η εκπεμπόμενη ακτινοβολία πρέπει να αντανακλά πίσω στη φωτοδίοδο αφού χτυπήσει οποιοδήποτε αντικείμενο. </a:t>
            </a:r>
            <a:endParaRPr lang="el-GR" sz="2400" dirty="0" smtClean="0"/>
          </a:p>
          <a:p>
            <a:pPr marL="0" indent="0">
              <a:buNone/>
            </a:pPr>
            <a:r>
              <a:rPr lang="el-GR" sz="2400" dirty="0" smtClean="0"/>
              <a:t>Η </a:t>
            </a:r>
            <a:r>
              <a:rPr lang="el-GR" sz="2400" dirty="0"/>
              <a:t>επιφάνεια του αντικειμένου μπορεί να χωριστεί σε δύο τύπους: ανακλαστική επιφάνεια και μη ανακλαστική επιφάνεια. Εάν η επιφάνεια του αντικειμένου έχει ανακλαστική φύση, δηλαδή είναι λευκό ή άλλο ανοιχτό χρώμα, το μεγαλύτερο μέρος της ακτινοβολίας που επέρχεται σε αυτό θα ανακλάται πίσω και φθάνει στη φωτοδίοδο. Ανάλογα με την ένταση της ακτινοβολίας που ανακλάται πίσω, το ρεύμα ρέει στη </a:t>
            </a:r>
            <a:r>
              <a:rPr lang="el-GR" sz="2400" dirty="0" smtClean="0"/>
              <a:t>φωτοδίοδο. Εάν </a:t>
            </a:r>
            <a:r>
              <a:rPr lang="el-GR" sz="2400" dirty="0"/>
              <a:t>η επιφάνεια του αντικειμένου δεν έχει ανακλαστικό χαρακτήρα, δηλαδή είναι μαύρο ή άλλο σκούρο χρώμα, απορροφά σχεδόν όλο μέρος της </a:t>
            </a:r>
            <a:r>
              <a:rPr lang="el-GR" sz="2400" dirty="0" smtClean="0"/>
              <a:t>ακτινοβολίας. Οπότε, δεν </a:t>
            </a:r>
            <a:r>
              <a:rPr lang="el-GR" sz="2400" dirty="0"/>
              <a:t>ρεύμα ρέει </a:t>
            </a:r>
            <a:r>
              <a:rPr lang="el-GR" sz="2400" dirty="0" smtClean="0"/>
              <a:t>στη φωτοδίοδο. </a:t>
            </a:r>
            <a:r>
              <a:rPr lang="el-GR" sz="2400" u="sng" dirty="0"/>
              <a:t>Αυτή η κατάσταση είναι παρόμοια με το ότι δεν υπάρχει καθόλου αντικείμενο.</a:t>
            </a:r>
          </a:p>
        </p:txBody>
      </p:sp>
    </p:spTree>
    <p:extLst>
      <p:ext uri="{BB962C8B-B14F-4D97-AF65-F5344CB8AC3E}">
        <p14:creationId xmlns:p14="http://schemas.microsoft.com/office/powerpoint/2010/main" val="23326096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Infrared sensor/IR sensor</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2263775" y="2176463"/>
            <a:ext cx="7724775" cy="3362325"/>
          </a:xfrm>
          <a:prstGeom prst="rect">
            <a:avLst/>
          </a:prstGeom>
        </p:spPr>
      </p:pic>
    </p:spTree>
    <p:extLst>
      <p:ext uri="{BB962C8B-B14F-4D97-AF65-F5344CB8AC3E}">
        <p14:creationId xmlns:p14="http://schemas.microsoft.com/office/powerpoint/2010/main" val="42581561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Infrared sensor/IR sensor</a:t>
            </a:r>
            <a:endParaRPr lang="el-GR" dirty="0"/>
          </a:p>
        </p:txBody>
      </p:sp>
      <p:pic>
        <p:nvPicPr>
          <p:cNvPr id="3" name="Εικόνα 2"/>
          <p:cNvPicPr>
            <a:picLocks noChangeAspect="1"/>
          </p:cNvPicPr>
          <p:nvPr/>
        </p:nvPicPr>
        <p:blipFill>
          <a:blip r:embed="rId2"/>
          <a:stretch>
            <a:fillRect/>
          </a:stretch>
        </p:blipFill>
        <p:spPr>
          <a:xfrm>
            <a:off x="2200339" y="1871752"/>
            <a:ext cx="7852282" cy="4347591"/>
          </a:xfrm>
          <a:prstGeom prst="rect">
            <a:avLst/>
          </a:prstGeom>
        </p:spPr>
      </p:pic>
    </p:spTree>
    <p:extLst>
      <p:ext uri="{BB962C8B-B14F-4D97-AF65-F5344CB8AC3E}">
        <p14:creationId xmlns:p14="http://schemas.microsoft.com/office/powerpoint/2010/main" val="14692548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Infrared sensor/IR sensor</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847516" y="2172239"/>
            <a:ext cx="6934200" cy="3543300"/>
          </a:xfrm>
          <a:prstGeom prst="rect">
            <a:avLst/>
          </a:prstGeom>
        </p:spPr>
      </p:pic>
      <p:pic>
        <p:nvPicPr>
          <p:cNvPr id="5" name="Εικόνα 4"/>
          <p:cNvPicPr>
            <a:picLocks noChangeAspect="1"/>
          </p:cNvPicPr>
          <p:nvPr/>
        </p:nvPicPr>
        <p:blipFill>
          <a:blip r:embed="rId3"/>
          <a:stretch>
            <a:fillRect/>
          </a:stretch>
        </p:blipFill>
        <p:spPr>
          <a:xfrm>
            <a:off x="7781716" y="2665706"/>
            <a:ext cx="3755369" cy="3484712"/>
          </a:xfrm>
          <a:prstGeom prst="rect">
            <a:avLst/>
          </a:prstGeom>
        </p:spPr>
      </p:pic>
    </p:spTree>
    <p:extLst>
      <p:ext uri="{BB962C8B-B14F-4D97-AF65-F5344CB8AC3E}">
        <p14:creationId xmlns:p14="http://schemas.microsoft.com/office/powerpoint/2010/main" val="33843897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Infrared sensor/IR sensor</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1165778" y="2027418"/>
            <a:ext cx="5089978" cy="4022725"/>
          </a:xfrm>
          <a:prstGeom prst="rect">
            <a:avLst/>
          </a:prstGeom>
        </p:spPr>
      </p:pic>
      <p:sp>
        <p:nvSpPr>
          <p:cNvPr id="3" name="TextBox 2"/>
          <p:cNvSpPr txBox="1"/>
          <p:nvPr/>
        </p:nvSpPr>
        <p:spPr>
          <a:xfrm>
            <a:off x="7134045" y="2269065"/>
            <a:ext cx="4321834" cy="3539430"/>
          </a:xfrm>
          <a:prstGeom prst="rect">
            <a:avLst/>
          </a:prstGeom>
          <a:noFill/>
        </p:spPr>
        <p:txBody>
          <a:bodyPr wrap="square" rtlCol="0">
            <a:spAutoFit/>
          </a:bodyPr>
          <a:lstStyle/>
          <a:p>
            <a:r>
              <a:rPr lang="el-GR" sz="2800" dirty="0"/>
              <a:t>Το μαύρο χρώμα απορροφά ολόκληρη την ακτινοβολία και το λευκό χρώμα αντανακλά ολόκληρη την ακτινοβολία. </a:t>
            </a:r>
            <a:endParaRPr lang="el-GR" sz="2800" dirty="0" smtClean="0"/>
          </a:p>
          <a:p>
            <a:r>
              <a:rPr lang="el-GR" sz="2800" dirty="0" smtClean="0"/>
              <a:t>Τα ανοιχτά χρώματα απορροφούν μέρος της ακτινοβολίας.</a:t>
            </a:r>
            <a:endParaRPr lang="el-GR" sz="2800" dirty="0"/>
          </a:p>
        </p:txBody>
      </p:sp>
    </p:spTree>
    <p:extLst>
      <p:ext uri="{BB962C8B-B14F-4D97-AF65-F5344CB8AC3E}">
        <p14:creationId xmlns:p14="http://schemas.microsoft.com/office/powerpoint/2010/main" val="24199256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Infrared sensor/IR sensor</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663215" y="2419799"/>
            <a:ext cx="3800475" cy="3324225"/>
          </a:xfrm>
          <a:prstGeom prst="rect">
            <a:avLst/>
          </a:prstGeom>
        </p:spPr>
      </p:pic>
      <p:sp>
        <p:nvSpPr>
          <p:cNvPr id="3" name="TextBox 2"/>
          <p:cNvSpPr txBox="1"/>
          <p:nvPr/>
        </p:nvSpPr>
        <p:spPr>
          <a:xfrm>
            <a:off x="4390845" y="2004419"/>
            <a:ext cx="7694761" cy="4154984"/>
          </a:xfrm>
          <a:prstGeom prst="rect">
            <a:avLst/>
          </a:prstGeom>
          <a:noFill/>
        </p:spPr>
        <p:txBody>
          <a:bodyPr wrap="square" rtlCol="0">
            <a:spAutoFit/>
          </a:bodyPr>
          <a:lstStyle/>
          <a:p>
            <a:r>
              <a:rPr lang="el-GR" sz="2400" dirty="0"/>
              <a:t>Η τοποθέτηση και το κλείσιμο του πομπού IR και του δέκτη είναι πολύ σημαντικά. Τόσο ο πομπός όσο και ο δέκτης πρέπει να τοποθετηθούν σε μια συγκεκριμένη γωνία, έτσι ώστε η ανίχνευση ενός αντικειμένου να γίνεται σωστά. Αυτή η γωνία είναι η κατευθυντικότητα του αισθητήρα που είναι +/- 45 μοίρες</a:t>
            </a:r>
            <a:r>
              <a:rPr lang="el-GR" sz="2400" dirty="0" smtClean="0"/>
              <a:t>.</a:t>
            </a:r>
          </a:p>
          <a:p>
            <a:r>
              <a:rPr lang="el-GR" sz="2400" dirty="0"/>
              <a:t>Προκειμένου να αποφευχθούν οι αντανακλάσεις γύρω από αντικείμενα εκτός του αντικειμένου, τόσο ο πομπός IR όσο και ο δέκτης υπερύθρων πρέπει να περικλείονται σωστά. Γενικά το περίβλημα είναι κατασκευασμένο από πλαστικό και είναι βαμμένο με μαύρο χρώμα.</a:t>
            </a:r>
          </a:p>
        </p:txBody>
      </p:sp>
    </p:spTree>
    <p:extLst>
      <p:ext uri="{BB962C8B-B14F-4D97-AF65-F5344CB8AC3E}">
        <p14:creationId xmlns:p14="http://schemas.microsoft.com/office/powerpoint/2010/main" val="18785905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Θέση περιεχομένου 3"/>
          <p:cNvPicPr>
            <a:picLocks noChangeAspect="1"/>
          </p:cNvPicPr>
          <p:nvPr/>
        </p:nvPicPr>
        <p:blipFill>
          <a:blip r:embed="rId2"/>
          <a:stretch>
            <a:fillRect/>
          </a:stretch>
        </p:blipFill>
        <p:spPr>
          <a:xfrm>
            <a:off x="1854680" y="659865"/>
            <a:ext cx="7869184" cy="5286762"/>
          </a:xfrm>
          <a:prstGeom prst="rect">
            <a:avLst/>
          </a:prstGeom>
        </p:spPr>
      </p:pic>
    </p:spTree>
    <p:extLst>
      <p:ext uri="{BB962C8B-B14F-4D97-AF65-F5344CB8AC3E}">
        <p14:creationId xmlns:p14="http://schemas.microsoft.com/office/powerpoint/2010/main" val="27558474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Infrared sensor/IR sensor</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3461767" y="1880769"/>
            <a:ext cx="5329426" cy="4022725"/>
          </a:xfrm>
          <a:prstGeom prst="rect">
            <a:avLst/>
          </a:prstGeom>
        </p:spPr>
      </p:pic>
    </p:spTree>
    <p:extLst>
      <p:ext uri="{BB962C8B-B14F-4D97-AF65-F5344CB8AC3E}">
        <p14:creationId xmlns:p14="http://schemas.microsoft.com/office/powerpoint/2010/main" val="19180078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Infrared sensor/IR sensor</a:t>
            </a:r>
            <a:endParaRPr lang="el-GR" dirty="0"/>
          </a:p>
        </p:txBody>
      </p:sp>
      <p:pic>
        <p:nvPicPr>
          <p:cNvPr id="4" name="Θέση περιεχομένου 3"/>
          <p:cNvPicPr>
            <a:picLocks noGrp="1" noChangeAspect="1"/>
          </p:cNvPicPr>
          <p:nvPr>
            <p:ph idx="1"/>
          </p:nvPr>
        </p:nvPicPr>
        <p:blipFill rotWithShape="1">
          <a:blip r:embed="rId2"/>
          <a:srcRect l="701"/>
          <a:stretch/>
        </p:blipFill>
        <p:spPr>
          <a:xfrm>
            <a:off x="906660" y="1987106"/>
            <a:ext cx="10439640" cy="40030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445084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rotWithShape="1">
          <a:blip r:embed="rId2"/>
          <a:srcRect t="4535" b="2425"/>
          <a:stretch/>
        </p:blipFill>
        <p:spPr>
          <a:xfrm>
            <a:off x="2778693" y="345057"/>
            <a:ext cx="6410325" cy="5840083"/>
          </a:xfrm>
          <a:prstGeom prst="rect">
            <a:avLst/>
          </a:prstGeom>
        </p:spPr>
      </p:pic>
    </p:spTree>
    <p:extLst>
      <p:ext uri="{BB962C8B-B14F-4D97-AF65-F5344CB8AC3E}">
        <p14:creationId xmlns:p14="http://schemas.microsoft.com/office/powerpoint/2010/main" val="1001275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a:t>Βασικές εντολές</a:t>
            </a:r>
          </a:p>
        </p:txBody>
      </p:sp>
      <p:sp>
        <p:nvSpPr>
          <p:cNvPr id="3" name="Θέση περιεχομένου 2"/>
          <p:cNvSpPr>
            <a:spLocks noGrp="1"/>
          </p:cNvSpPr>
          <p:nvPr>
            <p:ph idx="1"/>
          </p:nvPr>
        </p:nvSpPr>
        <p:spPr>
          <a:xfrm>
            <a:off x="1028268" y="1837107"/>
            <a:ext cx="10358600" cy="4572320"/>
          </a:xfrm>
        </p:spPr>
        <p:txBody>
          <a:bodyPr numCol="2">
            <a:normAutofit/>
          </a:bodyPr>
          <a:lstStyle/>
          <a:p>
            <a:pPr marL="0" indent="0">
              <a:buNone/>
            </a:pPr>
            <a:r>
              <a:rPr lang="el-GR" sz="2400" dirty="0"/>
              <a:t>Η βιβλιοθήκη </a:t>
            </a:r>
            <a:r>
              <a:rPr lang="en-US" sz="2400" b="1" dirty="0"/>
              <a:t>&lt;</a:t>
            </a:r>
            <a:r>
              <a:rPr lang="en-US" sz="2400" b="1" dirty="0" err="1"/>
              <a:t>Keypad.h</a:t>
            </a:r>
            <a:r>
              <a:rPr lang="en-US" sz="2400" b="1" dirty="0"/>
              <a:t>&gt;</a:t>
            </a:r>
            <a:r>
              <a:rPr lang="el-GR" sz="2400" b="1" dirty="0" smtClean="0"/>
              <a:t> </a:t>
            </a:r>
            <a:r>
              <a:rPr lang="el-GR" sz="2400" dirty="0"/>
              <a:t>μας επιτρέπει να </a:t>
            </a:r>
            <a:r>
              <a:rPr lang="el-GR" sz="2400" dirty="0" smtClean="0"/>
              <a:t>ελέγχουμε το πληκτρολόγιο.</a:t>
            </a:r>
            <a:endParaRPr lang="el-GR" sz="2400" b="1" dirty="0"/>
          </a:p>
          <a:p>
            <a:pPr>
              <a:buFont typeface="Wingdings" panose="05000000000000000000" pitchFamily="2" charset="2"/>
              <a:buChar char="q"/>
            </a:pPr>
            <a:r>
              <a:rPr lang="en-US" sz="2400" b="1" dirty="0" err="1"/>
              <a:t>const</a:t>
            </a:r>
            <a:r>
              <a:rPr lang="en-US" sz="2400" b="1" dirty="0"/>
              <a:t> byte ROWS = 4; //four </a:t>
            </a:r>
            <a:r>
              <a:rPr lang="en-US" sz="2400" b="1" dirty="0" smtClean="0"/>
              <a:t>rows</a:t>
            </a:r>
            <a:endParaRPr lang="el-GR" sz="2400" b="1" dirty="0" smtClean="0"/>
          </a:p>
          <a:p>
            <a:pPr marL="0" indent="0">
              <a:buNone/>
            </a:pPr>
            <a:r>
              <a:rPr lang="el-GR" sz="2400" dirty="0" smtClean="0"/>
              <a:t>Ορίζουμε τον αριθμό των γραμμών.</a:t>
            </a:r>
            <a:endParaRPr lang="en-US" sz="2400" dirty="0"/>
          </a:p>
          <a:p>
            <a:pPr>
              <a:buFont typeface="Wingdings" panose="05000000000000000000" pitchFamily="2" charset="2"/>
              <a:buChar char="q"/>
            </a:pPr>
            <a:r>
              <a:rPr lang="en-US" sz="2400" b="1" dirty="0" err="1"/>
              <a:t>const</a:t>
            </a:r>
            <a:r>
              <a:rPr lang="en-US" sz="2400" b="1" dirty="0"/>
              <a:t> byte COLS = 4; //four </a:t>
            </a:r>
            <a:r>
              <a:rPr lang="en-US" sz="2400" b="1" dirty="0" smtClean="0"/>
              <a:t>columns</a:t>
            </a:r>
            <a:endParaRPr lang="el-GR" sz="2400" b="1" dirty="0" smtClean="0"/>
          </a:p>
          <a:p>
            <a:pPr marL="0" indent="0">
              <a:buNone/>
            </a:pPr>
            <a:r>
              <a:rPr lang="el-GR" sz="2400" dirty="0" smtClean="0"/>
              <a:t>Ορίζουμε </a:t>
            </a:r>
            <a:r>
              <a:rPr lang="el-GR" sz="2400" dirty="0"/>
              <a:t>τον αριθμό των </a:t>
            </a:r>
            <a:r>
              <a:rPr lang="el-GR" sz="2400" dirty="0" smtClean="0"/>
              <a:t>στηλών.</a:t>
            </a:r>
            <a:endParaRPr lang="en-US" sz="2400" dirty="0"/>
          </a:p>
          <a:p>
            <a:pPr>
              <a:buFont typeface="Wingdings" panose="05000000000000000000" pitchFamily="2" charset="2"/>
              <a:buChar char="q"/>
            </a:pPr>
            <a:r>
              <a:rPr lang="en-US" sz="2400" b="1" dirty="0"/>
              <a:t>char keys[ROWS][COLS] = {</a:t>
            </a:r>
          </a:p>
          <a:p>
            <a:pPr marL="0" indent="0">
              <a:buNone/>
            </a:pPr>
            <a:r>
              <a:rPr lang="en-US" sz="2400" b="1" dirty="0" smtClean="0"/>
              <a:t>{</a:t>
            </a:r>
            <a:r>
              <a:rPr lang="en-US" sz="2400" b="1" dirty="0"/>
              <a:t>'1','2','3','A'},</a:t>
            </a:r>
          </a:p>
          <a:p>
            <a:pPr marL="0" indent="0">
              <a:buNone/>
            </a:pPr>
            <a:r>
              <a:rPr lang="en-US" sz="2400" b="1" dirty="0" smtClean="0"/>
              <a:t>{</a:t>
            </a:r>
            <a:r>
              <a:rPr lang="en-US" sz="2400" b="1" dirty="0"/>
              <a:t>'4','5','6','B'},</a:t>
            </a:r>
          </a:p>
          <a:p>
            <a:pPr marL="0" indent="0">
              <a:buNone/>
            </a:pPr>
            <a:r>
              <a:rPr lang="en-US" sz="2400" b="1" dirty="0" smtClean="0"/>
              <a:t>{</a:t>
            </a:r>
            <a:r>
              <a:rPr lang="en-US" sz="2400" b="1" dirty="0"/>
              <a:t>'7','8','9','C'},</a:t>
            </a:r>
          </a:p>
          <a:p>
            <a:pPr marL="0" indent="0">
              <a:buNone/>
            </a:pPr>
            <a:r>
              <a:rPr lang="en-US" sz="2400" b="1" dirty="0" smtClean="0"/>
              <a:t>{'*',</a:t>
            </a:r>
            <a:r>
              <a:rPr lang="en-US" sz="2400" b="1" dirty="0"/>
              <a:t>'0','#','D</a:t>
            </a:r>
            <a:r>
              <a:rPr lang="en-US" sz="2400" b="1" dirty="0" smtClean="0"/>
              <a:t>'}};</a:t>
            </a:r>
            <a:endParaRPr lang="el-GR" sz="2400" b="1" dirty="0" smtClean="0"/>
          </a:p>
          <a:p>
            <a:pPr marL="0" indent="0">
              <a:buNone/>
            </a:pPr>
            <a:r>
              <a:rPr lang="el-GR" sz="2400" dirty="0" smtClean="0"/>
              <a:t>Ορίζουμε </a:t>
            </a:r>
            <a:r>
              <a:rPr lang="el-GR" sz="2400" dirty="0"/>
              <a:t>ένα 2-διαστάσεων </a:t>
            </a:r>
            <a:r>
              <a:rPr lang="el-GR" sz="2400" dirty="0" smtClean="0"/>
              <a:t>πίνακα </a:t>
            </a:r>
            <a:r>
              <a:rPr lang="el-GR" sz="2400" dirty="0"/>
              <a:t>πλήκτρων [ROWS] [COLS] που κρατά χαρακτήρες που θα εκτυπωθούν όταν πατηθεί ένα συγκεκριμένο κουμπί στο </a:t>
            </a:r>
            <a:r>
              <a:rPr lang="el-GR" sz="2400" dirty="0" smtClean="0"/>
              <a:t>πληκτρολόγιο.</a:t>
            </a:r>
          </a:p>
          <a:p>
            <a:pPr marL="0" indent="0">
              <a:buNone/>
            </a:pPr>
            <a:r>
              <a:rPr lang="el-GR" sz="2400" dirty="0" smtClean="0"/>
              <a:t>Μπορούμε να ορίσουμε όποιους χαρακτήρες θέλουμε σε αυτόν τον πίνακα ακόμα και αν δεν υπάρχουν στο πληκτρολόγιό μας.</a:t>
            </a:r>
            <a:endParaRPr lang="en-US" sz="2400" dirty="0"/>
          </a:p>
        </p:txBody>
      </p:sp>
    </p:spTree>
    <p:extLst>
      <p:ext uri="{BB962C8B-B14F-4D97-AF65-F5344CB8AC3E}">
        <p14:creationId xmlns:p14="http://schemas.microsoft.com/office/powerpoint/2010/main" val="21307128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310551" y="226983"/>
            <a:ext cx="7072492" cy="6018783"/>
          </a:xfrm>
          <a:prstGeom prst="rect">
            <a:avLst/>
          </a:prstGeom>
        </p:spPr>
      </p:pic>
      <p:sp>
        <p:nvSpPr>
          <p:cNvPr id="4" name="TextBox 3"/>
          <p:cNvSpPr txBox="1"/>
          <p:nvPr/>
        </p:nvSpPr>
        <p:spPr>
          <a:xfrm>
            <a:off x="7927676" y="2328433"/>
            <a:ext cx="3830128" cy="1815882"/>
          </a:xfrm>
          <a:prstGeom prst="rect">
            <a:avLst/>
          </a:prstGeom>
          <a:noFill/>
        </p:spPr>
        <p:txBody>
          <a:bodyPr wrap="square" rtlCol="0">
            <a:spAutoFit/>
          </a:bodyPr>
          <a:lstStyle/>
          <a:p>
            <a:r>
              <a:rPr lang="el-GR" sz="2800" b="1" dirty="0" smtClean="0"/>
              <a:t>Όταν δεν υπάρχει εμπόδιο δίνει </a:t>
            </a:r>
            <a:r>
              <a:rPr lang="en-US" sz="2800" b="1" dirty="0" smtClean="0"/>
              <a:t>HIGH.</a:t>
            </a:r>
          </a:p>
          <a:p>
            <a:r>
              <a:rPr lang="el-GR" sz="2800" b="1" dirty="0" smtClean="0"/>
              <a:t>Αν ανιχνεύσει εμπόδιο δίνει </a:t>
            </a:r>
            <a:r>
              <a:rPr lang="en-US" sz="2800" b="1" dirty="0" smtClean="0"/>
              <a:t>LOW</a:t>
            </a:r>
            <a:r>
              <a:rPr lang="el-GR" sz="2800" b="1" dirty="0" smtClean="0"/>
              <a:t>.</a:t>
            </a:r>
            <a:endParaRPr lang="el-GR" sz="2800" b="1" dirty="0"/>
          </a:p>
        </p:txBody>
      </p:sp>
    </p:spTree>
    <p:extLst>
      <p:ext uri="{BB962C8B-B14F-4D97-AF65-F5344CB8AC3E}">
        <p14:creationId xmlns:p14="http://schemas.microsoft.com/office/powerpoint/2010/main" val="12423334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Infrared sensor/IR sensor</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2850851" y="2036044"/>
            <a:ext cx="5877763" cy="4022725"/>
          </a:xfrm>
          <a:prstGeom prst="rect">
            <a:avLst/>
          </a:prstGeom>
        </p:spPr>
      </p:pic>
    </p:spTree>
    <p:extLst>
      <p:ext uri="{BB962C8B-B14F-4D97-AF65-F5344CB8AC3E}">
        <p14:creationId xmlns:p14="http://schemas.microsoft.com/office/powerpoint/2010/main" val="11220092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Infrared sensor/IR sensor</a:t>
            </a:r>
            <a:endParaRPr lang="el-GR" dirty="0"/>
          </a:p>
        </p:txBody>
      </p:sp>
      <p:pic>
        <p:nvPicPr>
          <p:cNvPr id="3" name="Εικόνα 2"/>
          <p:cNvPicPr>
            <a:picLocks noChangeAspect="1"/>
          </p:cNvPicPr>
          <p:nvPr/>
        </p:nvPicPr>
        <p:blipFill>
          <a:blip r:embed="rId2"/>
          <a:stretch>
            <a:fillRect/>
          </a:stretch>
        </p:blipFill>
        <p:spPr>
          <a:xfrm>
            <a:off x="400337" y="1958197"/>
            <a:ext cx="11791663" cy="3778370"/>
          </a:xfrm>
          <a:prstGeom prst="rect">
            <a:avLst/>
          </a:prstGeom>
        </p:spPr>
      </p:pic>
      <p:pic>
        <p:nvPicPr>
          <p:cNvPr id="6" name="Εικόνα 5"/>
          <p:cNvPicPr>
            <a:picLocks noChangeAspect="1"/>
          </p:cNvPicPr>
          <p:nvPr/>
        </p:nvPicPr>
        <p:blipFill>
          <a:blip r:embed="rId3"/>
          <a:stretch>
            <a:fillRect/>
          </a:stretch>
        </p:blipFill>
        <p:spPr>
          <a:xfrm>
            <a:off x="6514667" y="4557532"/>
            <a:ext cx="2209800" cy="1038225"/>
          </a:xfrm>
          <a:prstGeom prst="rect">
            <a:avLst/>
          </a:prstGeom>
        </p:spPr>
      </p:pic>
    </p:spTree>
    <p:extLst>
      <p:ext uri="{BB962C8B-B14F-4D97-AF65-F5344CB8AC3E}">
        <p14:creationId xmlns:p14="http://schemas.microsoft.com/office/powerpoint/2010/main" val="10920925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701569" y="293074"/>
            <a:ext cx="10571223" cy="2775896"/>
          </a:xfrm>
          <a:prstGeom prst="rect">
            <a:avLst/>
          </a:prstGeom>
        </p:spPr>
      </p:pic>
      <p:pic>
        <p:nvPicPr>
          <p:cNvPr id="3" name="Εικόνα 2"/>
          <p:cNvPicPr>
            <a:picLocks noChangeAspect="1"/>
          </p:cNvPicPr>
          <p:nvPr/>
        </p:nvPicPr>
        <p:blipFill>
          <a:blip r:embed="rId3"/>
          <a:stretch>
            <a:fillRect/>
          </a:stretch>
        </p:blipFill>
        <p:spPr>
          <a:xfrm>
            <a:off x="701569" y="3224245"/>
            <a:ext cx="10571223" cy="2836802"/>
          </a:xfrm>
          <a:prstGeom prst="rect">
            <a:avLst/>
          </a:prstGeom>
        </p:spPr>
      </p:pic>
    </p:spTree>
    <p:extLst>
      <p:ext uri="{BB962C8B-B14F-4D97-AF65-F5344CB8AC3E}">
        <p14:creationId xmlns:p14="http://schemas.microsoft.com/office/powerpoint/2010/main" val="29694801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Infrared sensor/IR sensor</a:t>
            </a:r>
            <a:endParaRPr lang="el-GR" dirty="0"/>
          </a:p>
        </p:txBody>
      </p:sp>
      <p:pic>
        <p:nvPicPr>
          <p:cNvPr id="3" name="Εικόνα 2"/>
          <p:cNvPicPr>
            <a:picLocks noChangeAspect="1"/>
          </p:cNvPicPr>
          <p:nvPr/>
        </p:nvPicPr>
        <p:blipFill rotWithShape="1">
          <a:blip r:embed="rId2"/>
          <a:srcRect b="906"/>
          <a:stretch/>
        </p:blipFill>
        <p:spPr>
          <a:xfrm>
            <a:off x="1720538" y="2329512"/>
            <a:ext cx="8811883" cy="3441559"/>
          </a:xfrm>
          <a:prstGeom prst="rect">
            <a:avLst/>
          </a:prstGeom>
        </p:spPr>
      </p:pic>
    </p:spTree>
    <p:extLst>
      <p:ext uri="{BB962C8B-B14F-4D97-AF65-F5344CB8AC3E}">
        <p14:creationId xmlns:p14="http://schemas.microsoft.com/office/powerpoint/2010/main" val="14337055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l-GR" dirty="0"/>
              <a:t>7</a:t>
            </a:r>
          </a:p>
        </p:txBody>
      </p:sp>
      <p:sp>
        <p:nvSpPr>
          <p:cNvPr id="3" name="Θέση περιεχομένου 2"/>
          <p:cNvSpPr>
            <a:spLocks noGrp="1"/>
          </p:cNvSpPr>
          <p:nvPr>
            <p:ph idx="1"/>
          </p:nvPr>
        </p:nvSpPr>
        <p:spPr/>
        <p:txBody>
          <a:bodyPr>
            <a:normAutofit/>
          </a:bodyPr>
          <a:lstStyle/>
          <a:p>
            <a:r>
              <a:rPr lang="el-GR" sz="2800" dirty="0" smtClean="0"/>
              <a:t>Να τυπώνεται στο </a:t>
            </a:r>
            <a:r>
              <a:rPr lang="en-US" sz="2800" dirty="0" smtClean="0"/>
              <a:t>serial monitor “Obstacle detected!” </a:t>
            </a:r>
            <a:r>
              <a:rPr lang="el-GR" sz="2800" dirty="0" smtClean="0"/>
              <a:t>σε περίπτωση που ανιχνευτεί κάποιο αντικείμενο και να ανάβει ένα </a:t>
            </a:r>
            <a:r>
              <a:rPr lang="en-US" sz="2800" dirty="0" smtClean="0"/>
              <a:t>led.</a:t>
            </a:r>
          </a:p>
          <a:p>
            <a:endParaRPr lang="en-US" sz="2800" dirty="0"/>
          </a:p>
          <a:p>
            <a:r>
              <a:rPr lang="el-GR" sz="2800" dirty="0" smtClean="0"/>
              <a:t>Υλικά:</a:t>
            </a:r>
          </a:p>
          <a:p>
            <a:pPr>
              <a:buFont typeface="Wingdings" panose="05000000000000000000" pitchFamily="2" charset="2"/>
              <a:buChar char="Ø"/>
            </a:pPr>
            <a:r>
              <a:rPr lang="en-US" sz="2800" dirty="0" smtClean="0"/>
              <a:t>Infrared sensor</a:t>
            </a:r>
          </a:p>
          <a:p>
            <a:pPr>
              <a:buFont typeface="Wingdings" panose="05000000000000000000" pitchFamily="2" charset="2"/>
              <a:buChar char="Ø"/>
            </a:pPr>
            <a:r>
              <a:rPr lang="en-US" sz="2800" dirty="0" smtClean="0"/>
              <a:t>Led</a:t>
            </a:r>
          </a:p>
          <a:p>
            <a:pPr>
              <a:buFont typeface="Wingdings" panose="05000000000000000000" pitchFamily="2" charset="2"/>
              <a:buChar char="Ø"/>
            </a:pPr>
            <a:r>
              <a:rPr lang="el-GR" sz="2800" dirty="0" smtClean="0"/>
              <a:t>Αντιστάσεις </a:t>
            </a:r>
            <a:r>
              <a:rPr lang="en-US" sz="2800" dirty="0" smtClean="0"/>
              <a:t>220 ohm</a:t>
            </a:r>
          </a:p>
          <a:p>
            <a:endParaRPr lang="el-GR" sz="2800" dirty="0"/>
          </a:p>
        </p:txBody>
      </p:sp>
    </p:spTree>
    <p:extLst>
      <p:ext uri="{BB962C8B-B14F-4D97-AF65-F5344CB8AC3E}">
        <p14:creationId xmlns:p14="http://schemas.microsoft.com/office/powerpoint/2010/main" val="42606620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Θέση περιεχομένου 3"/>
          <p:cNvPicPr>
            <a:picLocks noChangeAspect="1"/>
          </p:cNvPicPr>
          <p:nvPr/>
        </p:nvPicPr>
        <p:blipFill>
          <a:blip r:embed="rId2"/>
          <a:stretch>
            <a:fillRect/>
          </a:stretch>
        </p:blipFill>
        <p:spPr>
          <a:xfrm>
            <a:off x="3174521" y="205929"/>
            <a:ext cx="6067121" cy="5964981"/>
          </a:xfrm>
          <a:prstGeom prst="rect">
            <a:avLst/>
          </a:prstGeom>
        </p:spPr>
      </p:pic>
      <p:pic>
        <p:nvPicPr>
          <p:cNvPr id="3" name="Εικόνα 2"/>
          <p:cNvPicPr>
            <a:picLocks noChangeAspect="1"/>
          </p:cNvPicPr>
          <p:nvPr/>
        </p:nvPicPr>
        <p:blipFill>
          <a:blip r:embed="rId3"/>
          <a:stretch>
            <a:fillRect/>
          </a:stretch>
        </p:blipFill>
        <p:spPr>
          <a:xfrm>
            <a:off x="8815478" y="3002681"/>
            <a:ext cx="685800" cy="371475"/>
          </a:xfrm>
          <a:prstGeom prst="rect">
            <a:avLst/>
          </a:prstGeom>
        </p:spPr>
      </p:pic>
      <p:pic>
        <p:nvPicPr>
          <p:cNvPr id="4" name="Εικόνα 3"/>
          <p:cNvPicPr>
            <a:picLocks noChangeAspect="1"/>
          </p:cNvPicPr>
          <p:nvPr/>
        </p:nvPicPr>
        <p:blipFill>
          <a:blip r:embed="rId4"/>
          <a:stretch>
            <a:fillRect/>
          </a:stretch>
        </p:blipFill>
        <p:spPr>
          <a:xfrm>
            <a:off x="7138987" y="2072226"/>
            <a:ext cx="657225" cy="170642"/>
          </a:xfrm>
          <a:prstGeom prst="rect">
            <a:avLst/>
          </a:prstGeom>
        </p:spPr>
      </p:pic>
      <p:sp>
        <p:nvSpPr>
          <p:cNvPr id="5" name="TextBox 4"/>
          <p:cNvSpPr txBox="1"/>
          <p:nvPr/>
        </p:nvSpPr>
        <p:spPr>
          <a:xfrm>
            <a:off x="7138986" y="2424023"/>
            <a:ext cx="1090613" cy="677108"/>
          </a:xfrm>
          <a:prstGeom prst="rect">
            <a:avLst/>
          </a:prstGeom>
          <a:noFill/>
        </p:spPr>
        <p:txBody>
          <a:bodyPr wrap="square" rtlCol="0">
            <a:spAutoFit/>
          </a:bodyPr>
          <a:lstStyle/>
          <a:p>
            <a:r>
              <a:rPr lang="en-US" sz="2000" b="1" dirty="0" smtClean="0"/>
              <a:t>3K</a:t>
            </a:r>
            <a:r>
              <a:rPr lang="en-US" sz="2000" b="1" dirty="0"/>
              <a:t>ohm</a:t>
            </a:r>
            <a:endParaRPr lang="el-GR" sz="2000" b="1" dirty="0"/>
          </a:p>
          <a:p>
            <a:endParaRPr lang="el-GR" dirty="0"/>
          </a:p>
        </p:txBody>
      </p:sp>
      <p:sp>
        <p:nvSpPr>
          <p:cNvPr id="6" name="TextBox 5"/>
          <p:cNvSpPr txBox="1"/>
          <p:nvPr/>
        </p:nvSpPr>
        <p:spPr>
          <a:xfrm>
            <a:off x="8815478" y="3002681"/>
            <a:ext cx="1907156" cy="400110"/>
          </a:xfrm>
          <a:prstGeom prst="rect">
            <a:avLst/>
          </a:prstGeom>
          <a:noFill/>
        </p:spPr>
        <p:txBody>
          <a:bodyPr wrap="square" rtlCol="0">
            <a:spAutoFit/>
          </a:bodyPr>
          <a:lstStyle/>
          <a:p>
            <a:r>
              <a:rPr lang="en-US" sz="2000" b="1" dirty="0" smtClean="0"/>
              <a:t>150 ohm</a:t>
            </a:r>
            <a:endParaRPr lang="el-GR" sz="2000" b="1" dirty="0"/>
          </a:p>
        </p:txBody>
      </p:sp>
    </p:spTree>
    <p:extLst>
      <p:ext uri="{BB962C8B-B14F-4D97-AF65-F5344CB8AC3E}">
        <p14:creationId xmlns:p14="http://schemas.microsoft.com/office/powerpoint/2010/main" val="4155455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l-GR" dirty="0" smtClean="0"/>
              <a:t>7</a:t>
            </a:r>
            <a:r>
              <a:rPr lang="en-US" dirty="0" smtClean="0"/>
              <a:t> </a:t>
            </a:r>
            <a:r>
              <a:rPr lang="el-GR" dirty="0"/>
              <a:t>με </a:t>
            </a:r>
            <a:r>
              <a:rPr lang="en-US" dirty="0"/>
              <a:t>module</a:t>
            </a:r>
            <a:endParaRPr lang="el-GR" dirty="0"/>
          </a:p>
        </p:txBody>
      </p:sp>
      <p:pic>
        <p:nvPicPr>
          <p:cNvPr id="3" name="Εικόνα 2"/>
          <p:cNvPicPr>
            <a:picLocks noChangeAspect="1"/>
          </p:cNvPicPr>
          <p:nvPr/>
        </p:nvPicPr>
        <p:blipFill>
          <a:blip r:embed="rId2"/>
          <a:stretch>
            <a:fillRect/>
          </a:stretch>
        </p:blipFill>
        <p:spPr>
          <a:xfrm>
            <a:off x="2329420" y="1963713"/>
            <a:ext cx="7594119" cy="4198864"/>
          </a:xfrm>
          <a:prstGeom prst="rect">
            <a:avLst/>
          </a:prstGeom>
        </p:spPr>
      </p:pic>
    </p:spTree>
    <p:extLst>
      <p:ext uri="{BB962C8B-B14F-4D97-AF65-F5344CB8AC3E}">
        <p14:creationId xmlns:p14="http://schemas.microsoft.com/office/powerpoint/2010/main" val="22891555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120770" y="286603"/>
            <a:ext cx="11034910" cy="1450757"/>
          </a:xfrm>
        </p:spPr>
        <p:txBody>
          <a:bodyPr/>
          <a:lstStyle/>
          <a:p>
            <a:r>
              <a:rPr lang="en-US" dirty="0"/>
              <a:t>Project </a:t>
            </a:r>
            <a:r>
              <a:rPr lang="el-GR" dirty="0"/>
              <a:t>7</a:t>
            </a:r>
          </a:p>
        </p:txBody>
      </p:sp>
      <p:sp>
        <p:nvSpPr>
          <p:cNvPr id="3" name="TextBox 2"/>
          <p:cNvSpPr txBox="1"/>
          <p:nvPr/>
        </p:nvSpPr>
        <p:spPr>
          <a:xfrm>
            <a:off x="120770" y="1811547"/>
            <a:ext cx="11938958" cy="4179692"/>
          </a:xfrm>
          <a:prstGeom prst="rect">
            <a:avLst/>
          </a:prstGeom>
          <a:noFill/>
        </p:spPr>
        <p:txBody>
          <a:bodyPr wrap="square" numCol="2" rtlCol="0">
            <a:spAutoFit/>
          </a:bodyPr>
          <a:lstStyle/>
          <a:p>
            <a:r>
              <a:rPr lang="en-US" sz="2000" dirty="0" err="1">
                <a:solidFill>
                  <a:srgbClr val="8000FF"/>
                </a:solidFill>
                <a:latin typeface="Courier New" panose="02070309020205020404" pitchFamily="49" charset="0"/>
              </a:rPr>
              <a:t>int</a:t>
            </a:r>
            <a:r>
              <a:rPr lang="en-US" sz="2000" dirty="0">
                <a:solidFill>
                  <a:srgbClr val="000000"/>
                </a:solidFill>
                <a:latin typeface="Courier New" panose="02070309020205020404" pitchFamily="49" charset="0"/>
              </a:rPr>
              <a:t> </a:t>
            </a:r>
            <a:r>
              <a:rPr lang="en-US" sz="2000" dirty="0" err="1">
                <a:solidFill>
                  <a:srgbClr val="000000"/>
                </a:solidFill>
                <a:latin typeface="Courier New" panose="02070309020205020404" pitchFamily="49" charset="0"/>
              </a:rPr>
              <a:t>pd</a:t>
            </a:r>
            <a:r>
              <a:rPr lang="en-US" sz="2000" b="1" dirty="0">
                <a:solidFill>
                  <a:srgbClr val="000080"/>
                </a:solidFill>
                <a:latin typeface="Courier New" panose="02070309020205020404" pitchFamily="49" charset="0"/>
              </a:rPr>
              <a:t>=</a:t>
            </a:r>
            <a:r>
              <a:rPr lang="en-US" sz="2000" dirty="0">
                <a:solidFill>
                  <a:srgbClr val="FF8000"/>
                </a:solidFill>
                <a:latin typeface="Courier New" panose="02070309020205020404" pitchFamily="49" charset="0"/>
              </a:rPr>
              <a:t>2</a:t>
            </a:r>
            <a:r>
              <a:rPr lang="en-US" sz="2000" b="1" dirty="0">
                <a:solidFill>
                  <a:srgbClr val="000080"/>
                </a:solidFill>
                <a:latin typeface="Courier New" panose="02070309020205020404" pitchFamily="49" charset="0"/>
              </a:rPr>
              <a:t>;</a:t>
            </a:r>
            <a:r>
              <a:rPr lang="en-US" sz="2000" dirty="0">
                <a:solidFill>
                  <a:srgbClr val="008000"/>
                </a:solidFill>
                <a:latin typeface="Courier New" panose="02070309020205020404" pitchFamily="49" charset="0"/>
              </a:rPr>
              <a:t>//Photodiode-Black led </a:t>
            </a:r>
            <a:endParaRPr lang="en-US" sz="2000" dirty="0" smtClean="0">
              <a:solidFill>
                <a:srgbClr val="008000"/>
              </a:solidFill>
              <a:latin typeface="Courier New" panose="02070309020205020404" pitchFamily="49" charset="0"/>
            </a:endParaRPr>
          </a:p>
          <a:p>
            <a:r>
              <a:rPr lang="en-US" sz="2000" dirty="0" err="1" smtClean="0">
                <a:solidFill>
                  <a:srgbClr val="8000FF"/>
                </a:solidFill>
                <a:latin typeface="Courier New" panose="02070309020205020404" pitchFamily="49" charset="0"/>
              </a:rPr>
              <a:t>int</a:t>
            </a:r>
            <a:r>
              <a:rPr lang="en-US" sz="2000" dirty="0" smtClean="0">
                <a:solidFill>
                  <a:srgbClr val="000000"/>
                </a:solidFill>
                <a:latin typeface="Courier New" panose="02070309020205020404" pitchFamily="49" charset="0"/>
              </a:rPr>
              <a:t> </a:t>
            </a:r>
            <a:r>
              <a:rPr lang="en-US" sz="2000" dirty="0">
                <a:solidFill>
                  <a:srgbClr val="000000"/>
                </a:solidFill>
                <a:latin typeface="Courier New" panose="02070309020205020404" pitchFamily="49" charset="0"/>
              </a:rPr>
              <a:t>led</a:t>
            </a:r>
            <a:r>
              <a:rPr lang="en-US" sz="2000" b="1" dirty="0">
                <a:solidFill>
                  <a:srgbClr val="000080"/>
                </a:solidFill>
                <a:latin typeface="Courier New" panose="02070309020205020404" pitchFamily="49" charset="0"/>
              </a:rPr>
              <a:t>=</a:t>
            </a:r>
            <a:r>
              <a:rPr lang="en-US" sz="2000" dirty="0">
                <a:solidFill>
                  <a:srgbClr val="FF8000"/>
                </a:solidFill>
                <a:latin typeface="Courier New" panose="02070309020205020404" pitchFamily="49" charset="0"/>
              </a:rPr>
              <a:t>13</a:t>
            </a:r>
            <a:r>
              <a:rPr lang="en-US" sz="2000" b="1" dirty="0" smtClean="0">
                <a:solidFill>
                  <a:srgbClr val="000080"/>
                </a:solidFill>
                <a:latin typeface="Courier New" panose="02070309020205020404" pitchFamily="49" charset="0"/>
              </a:rPr>
              <a:t>;</a:t>
            </a:r>
          </a:p>
          <a:p>
            <a:r>
              <a:rPr lang="en-US" sz="2000" dirty="0" smtClean="0">
                <a:solidFill>
                  <a:srgbClr val="008000"/>
                </a:solidFill>
                <a:latin typeface="Courier New" panose="02070309020205020404" pitchFamily="49" charset="0"/>
              </a:rPr>
              <a:t>//</a:t>
            </a:r>
            <a:r>
              <a:rPr lang="en-US" sz="2000" dirty="0">
                <a:solidFill>
                  <a:srgbClr val="008000"/>
                </a:solidFill>
                <a:latin typeface="Courier New" panose="02070309020205020404" pitchFamily="49" charset="0"/>
              </a:rPr>
              <a:t>RED LED to digital pin 7 </a:t>
            </a:r>
            <a:endParaRPr lang="en-US" sz="2000" dirty="0" smtClean="0">
              <a:solidFill>
                <a:srgbClr val="008000"/>
              </a:solidFill>
              <a:latin typeface="Courier New" panose="02070309020205020404" pitchFamily="49" charset="0"/>
            </a:endParaRPr>
          </a:p>
          <a:p>
            <a:r>
              <a:rPr lang="en-US" sz="2000" dirty="0" err="1" smtClean="0">
                <a:solidFill>
                  <a:srgbClr val="8000FF"/>
                </a:solidFill>
                <a:latin typeface="Courier New" panose="02070309020205020404" pitchFamily="49" charset="0"/>
              </a:rPr>
              <a:t>int</a:t>
            </a:r>
            <a:r>
              <a:rPr lang="en-US" sz="2000" dirty="0" smtClean="0">
                <a:solidFill>
                  <a:srgbClr val="000000"/>
                </a:solidFill>
                <a:latin typeface="Courier New" panose="02070309020205020404" pitchFamily="49" charset="0"/>
              </a:rPr>
              <a:t> </a:t>
            </a:r>
            <a:r>
              <a:rPr lang="en-US" sz="2000" dirty="0" err="1">
                <a:solidFill>
                  <a:srgbClr val="000000"/>
                </a:solidFill>
                <a:latin typeface="Courier New" panose="02070309020205020404" pitchFamily="49" charset="0"/>
              </a:rPr>
              <a:t>senRead</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A0</a:t>
            </a:r>
            <a:r>
              <a:rPr lang="en-US" sz="2000" b="1" dirty="0">
                <a:solidFill>
                  <a:srgbClr val="000080"/>
                </a:solidFill>
                <a:latin typeface="Courier New" panose="02070309020205020404" pitchFamily="49" charset="0"/>
              </a:rPr>
              <a:t>;</a:t>
            </a:r>
            <a:r>
              <a:rPr lang="en-US" sz="2000" dirty="0">
                <a:solidFill>
                  <a:srgbClr val="008000"/>
                </a:solidFill>
                <a:latin typeface="Courier New" panose="02070309020205020404" pitchFamily="49" charset="0"/>
              </a:rPr>
              <a:t>//Readings from </a:t>
            </a:r>
            <a:r>
              <a:rPr lang="en-US" sz="2000" dirty="0" smtClean="0">
                <a:solidFill>
                  <a:srgbClr val="008000"/>
                </a:solidFill>
                <a:latin typeface="Courier New" panose="02070309020205020404" pitchFamily="49" charset="0"/>
              </a:rPr>
              <a:t>//sensor </a:t>
            </a:r>
            <a:r>
              <a:rPr lang="en-US" sz="2000" dirty="0">
                <a:solidFill>
                  <a:srgbClr val="008000"/>
                </a:solidFill>
                <a:latin typeface="Courier New" panose="02070309020205020404" pitchFamily="49" charset="0"/>
              </a:rPr>
              <a:t>to analog pin A0-White led </a:t>
            </a:r>
            <a:r>
              <a:rPr lang="en-US" sz="2000" dirty="0" err="1">
                <a:solidFill>
                  <a:srgbClr val="8000FF"/>
                </a:solidFill>
                <a:latin typeface="Courier New" panose="02070309020205020404" pitchFamily="49" charset="0"/>
              </a:rPr>
              <a:t>int</a:t>
            </a:r>
            <a:r>
              <a:rPr lang="en-US" sz="2000" dirty="0">
                <a:solidFill>
                  <a:srgbClr val="000000"/>
                </a:solidFill>
                <a:latin typeface="Courier New" panose="02070309020205020404" pitchFamily="49" charset="0"/>
              </a:rPr>
              <a:t> limit </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a:t>
            </a:r>
            <a:r>
              <a:rPr lang="en-US" sz="2000" dirty="0">
                <a:solidFill>
                  <a:srgbClr val="FF8000"/>
                </a:solidFill>
                <a:latin typeface="Courier New" panose="02070309020205020404" pitchFamily="49" charset="0"/>
              </a:rPr>
              <a:t>1000</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a:t>
            </a:r>
            <a:endParaRPr lang="en-US" sz="2000" dirty="0" smtClean="0">
              <a:solidFill>
                <a:srgbClr val="000000"/>
              </a:solidFill>
              <a:latin typeface="Courier New" panose="02070309020205020404" pitchFamily="49" charset="0"/>
            </a:endParaRPr>
          </a:p>
          <a:p>
            <a:r>
              <a:rPr lang="en-US" sz="2000" dirty="0" smtClean="0">
                <a:solidFill>
                  <a:srgbClr val="8000FF"/>
                </a:solidFill>
                <a:latin typeface="Courier New" panose="02070309020205020404" pitchFamily="49" charset="0"/>
              </a:rPr>
              <a:t>void</a:t>
            </a:r>
            <a:r>
              <a:rPr lang="en-US" sz="2000" dirty="0" smtClean="0">
                <a:solidFill>
                  <a:srgbClr val="000000"/>
                </a:solidFill>
                <a:latin typeface="Courier New" panose="02070309020205020404" pitchFamily="49" charset="0"/>
              </a:rPr>
              <a:t> </a:t>
            </a:r>
            <a:r>
              <a:rPr lang="en-US" sz="2000" dirty="0">
                <a:solidFill>
                  <a:srgbClr val="000000"/>
                </a:solidFill>
                <a:latin typeface="Courier New" panose="02070309020205020404" pitchFamily="49" charset="0"/>
              </a:rPr>
              <a:t>setup</a:t>
            </a:r>
            <a:r>
              <a:rPr lang="en-US" sz="2000" b="1" dirty="0" smtClean="0">
                <a:solidFill>
                  <a:srgbClr val="000080"/>
                </a:solidFill>
                <a:latin typeface="Courier New" panose="02070309020205020404" pitchFamily="49" charset="0"/>
              </a:rPr>
              <a:t>(){</a:t>
            </a:r>
            <a:r>
              <a:rPr lang="en-US" sz="2000" dirty="0" smtClean="0">
                <a:solidFill>
                  <a:srgbClr val="000000"/>
                </a:solidFill>
                <a:latin typeface="Courier New" panose="02070309020205020404" pitchFamily="49" charset="0"/>
              </a:rPr>
              <a:t> </a:t>
            </a:r>
          </a:p>
          <a:p>
            <a:r>
              <a:rPr lang="en-US" sz="2000" dirty="0" err="1" smtClean="0">
                <a:solidFill>
                  <a:srgbClr val="000000"/>
                </a:solidFill>
                <a:latin typeface="Courier New" panose="02070309020205020404" pitchFamily="49" charset="0"/>
              </a:rPr>
              <a:t>pinMode</a:t>
            </a:r>
            <a:r>
              <a:rPr lang="en-US" sz="2000" b="1" dirty="0" smtClean="0">
                <a:solidFill>
                  <a:srgbClr val="000080"/>
                </a:solidFill>
                <a:latin typeface="Courier New" panose="02070309020205020404" pitchFamily="49" charset="0"/>
              </a:rPr>
              <a:t>(</a:t>
            </a:r>
            <a:r>
              <a:rPr lang="en-US" sz="2000" dirty="0" err="1" smtClean="0">
                <a:solidFill>
                  <a:srgbClr val="000000"/>
                </a:solidFill>
                <a:latin typeface="Courier New" panose="02070309020205020404" pitchFamily="49" charset="0"/>
              </a:rPr>
              <a:t>pd</a:t>
            </a:r>
            <a:r>
              <a:rPr lang="en-US" sz="2000" b="1" dirty="0" err="1" smtClean="0">
                <a:solidFill>
                  <a:srgbClr val="000080"/>
                </a:solidFill>
                <a:latin typeface="Courier New" panose="02070309020205020404" pitchFamily="49" charset="0"/>
              </a:rPr>
              <a:t>,</a:t>
            </a:r>
            <a:r>
              <a:rPr lang="en-US" sz="2000" dirty="0" err="1" smtClean="0">
                <a:solidFill>
                  <a:srgbClr val="000000"/>
                </a:solidFill>
                <a:latin typeface="Courier New" panose="02070309020205020404" pitchFamily="49" charset="0"/>
              </a:rPr>
              <a:t>OUTPUT</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a:t>
            </a:r>
            <a:r>
              <a:rPr lang="en-US" sz="2000" dirty="0" err="1">
                <a:solidFill>
                  <a:srgbClr val="000000"/>
                </a:solidFill>
                <a:latin typeface="Courier New" panose="02070309020205020404" pitchFamily="49" charset="0"/>
              </a:rPr>
              <a:t>pinMode</a:t>
            </a:r>
            <a:r>
              <a:rPr lang="en-US" sz="2000" b="1" dirty="0">
                <a:solidFill>
                  <a:srgbClr val="000080"/>
                </a:solidFill>
                <a:latin typeface="Courier New" panose="02070309020205020404" pitchFamily="49" charset="0"/>
              </a:rPr>
              <a:t>(</a:t>
            </a:r>
            <a:r>
              <a:rPr lang="en-US" sz="2000" dirty="0" err="1">
                <a:solidFill>
                  <a:srgbClr val="000000"/>
                </a:solidFill>
                <a:latin typeface="Courier New" panose="02070309020205020404" pitchFamily="49" charset="0"/>
              </a:rPr>
              <a:t>led</a:t>
            </a:r>
            <a:r>
              <a:rPr lang="en-US" sz="2000" b="1" dirty="0" err="1">
                <a:solidFill>
                  <a:srgbClr val="000080"/>
                </a:solidFill>
                <a:latin typeface="Courier New" panose="02070309020205020404" pitchFamily="49" charset="0"/>
              </a:rPr>
              <a:t>,</a:t>
            </a:r>
            <a:r>
              <a:rPr lang="en-US" sz="2000" dirty="0" err="1">
                <a:solidFill>
                  <a:srgbClr val="000000"/>
                </a:solidFill>
                <a:latin typeface="Courier New" panose="02070309020205020404" pitchFamily="49" charset="0"/>
              </a:rPr>
              <a:t>OUTPUT</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a:t>
            </a:r>
            <a:r>
              <a:rPr lang="en-US" sz="2000" dirty="0" err="1">
                <a:solidFill>
                  <a:srgbClr val="000000"/>
                </a:solidFill>
                <a:latin typeface="Courier New" panose="02070309020205020404" pitchFamily="49" charset="0"/>
              </a:rPr>
              <a:t>digitalWrite</a:t>
            </a:r>
            <a:r>
              <a:rPr lang="en-US" sz="2000" b="1" dirty="0">
                <a:solidFill>
                  <a:srgbClr val="000080"/>
                </a:solidFill>
                <a:latin typeface="Courier New" panose="02070309020205020404" pitchFamily="49" charset="0"/>
              </a:rPr>
              <a:t>(</a:t>
            </a:r>
            <a:r>
              <a:rPr lang="en-US" sz="2000" dirty="0" err="1">
                <a:solidFill>
                  <a:srgbClr val="000000"/>
                </a:solidFill>
                <a:latin typeface="Courier New" panose="02070309020205020404" pitchFamily="49" charset="0"/>
              </a:rPr>
              <a:t>pd</a:t>
            </a:r>
            <a:r>
              <a:rPr lang="en-US" sz="2000" b="1" dirty="0" err="1">
                <a:solidFill>
                  <a:srgbClr val="000080"/>
                </a:solidFill>
                <a:latin typeface="Courier New" panose="02070309020205020404" pitchFamily="49" charset="0"/>
              </a:rPr>
              <a:t>,</a:t>
            </a:r>
            <a:r>
              <a:rPr lang="en-US" sz="2000" dirty="0" err="1">
                <a:solidFill>
                  <a:srgbClr val="000000"/>
                </a:solidFill>
                <a:latin typeface="Courier New" panose="02070309020205020404" pitchFamily="49" charset="0"/>
              </a:rPr>
              <a:t>HIGH</a:t>
            </a:r>
            <a:r>
              <a:rPr lang="en-US" sz="2000" b="1" dirty="0" smtClean="0">
                <a:solidFill>
                  <a:srgbClr val="000080"/>
                </a:solidFill>
                <a:latin typeface="Courier New" panose="02070309020205020404" pitchFamily="49" charset="0"/>
              </a:rPr>
              <a:t>);</a:t>
            </a:r>
          </a:p>
          <a:p>
            <a:r>
              <a:rPr lang="en-US" sz="2000" dirty="0" smtClean="0">
                <a:solidFill>
                  <a:srgbClr val="008000"/>
                </a:solidFill>
                <a:latin typeface="Courier New" panose="02070309020205020404" pitchFamily="49" charset="0"/>
              </a:rPr>
              <a:t>//</a:t>
            </a:r>
            <a:r>
              <a:rPr lang="en-US" sz="2000" dirty="0">
                <a:solidFill>
                  <a:srgbClr val="008000"/>
                </a:solidFill>
                <a:latin typeface="Courier New" panose="02070309020205020404" pitchFamily="49" charset="0"/>
              </a:rPr>
              <a:t>supply 5 volts to photodiode </a:t>
            </a:r>
            <a:r>
              <a:rPr lang="en-US" sz="2000" dirty="0" err="1">
                <a:solidFill>
                  <a:srgbClr val="000000"/>
                </a:solidFill>
                <a:latin typeface="Courier New" panose="02070309020205020404" pitchFamily="49" charset="0"/>
              </a:rPr>
              <a:t>digitalWrite</a:t>
            </a:r>
            <a:r>
              <a:rPr lang="en-US" sz="2000" b="1" dirty="0">
                <a:solidFill>
                  <a:srgbClr val="000080"/>
                </a:solidFill>
                <a:latin typeface="Courier New" panose="02070309020205020404" pitchFamily="49" charset="0"/>
              </a:rPr>
              <a:t>(</a:t>
            </a:r>
            <a:r>
              <a:rPr lang="en-US" sz="2000" dirty="0" err="1">
                <a:solidFill>
                  <a:srgbClr val="000000"/>
                </a:solidFill>
                <a:latin typeface="Courier New" panose="02070309020205020404" pitchFamily="49" charset="0"/>
              </a:rPr>
              <a:t>led</a:t>
            </a:r>
            <a:r>
              <a:rPr lang="en-US" sz="2000" b="1" dirty="0" err="1">
                <a:solidFill>
                  <a:srgbClr val="000080"/>
                </a:solidFill>
                <a:latin typeface="Courier New" panose="02070309020205020404" pitchFamily="49" charset="0"/>
              </a:rPr>
              <a:t>,</a:t>
            </a:r>
            <a:r>
              <a:rPr lang="en-US" sz="2000" dirty="0" err="1">
                <a:solidFill>
                  <a:srgbClr val="000000"/>
                </a:solidFill>
                <a:latin typeface="Courier New" panose="02070309020205020404" pitchFamily="49" charset="0"/>
              </a:rPr>
              <a:t>LOW</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a:t>
            </a:r>
            <a:r>
              <a:rPr lang="en-US" sz="2000" dirty="0" err="1">
                <a:solidFill>
                  <a:srgbClr val="000000"/>
                </a:solidFill>
                <a:latin typeface="Courier New" panose="02070309020205020404" pitchFamily="49" charset="0"/>
              </a:rPr>
              <a:t>Serial</a:t>
            </a:r>
            <a:r>
              <a:rPr lang="en-US" sz="2000" b="1" dirty="0" err="1">
                <a:solidFill>
                  <a:srgbClr val="000080"/>
                </a:solidFill>
                <a:latin typeface="Courier New" panose="02070309020205020404" pitchFamily="49" charset="0"/>
              </a:rPr>
              <a:t>.</a:t>
            </a:r>
            <a:r>
              <a:rPr lang="en-US" sz="2000" dirty="0" err="1">
                <a:solidFill>
                  <a:srgbClr val="000000"/>
                </a:solidFill>
                <a:latin typeface="Courier New" panose="02070309020205020404" pitchFamily="49" charset="0"/>
              </a:rPr>
              <a:t>begin</a:t>
            </a:r>
            <a:r>
              <a:rPr lang="en-US" sz="2000" b="1" dirty="0">
                <a:solidFill>
                  <a:srgbClr val="000080"/>
                </a:solidFill>
                <a:latin typeface="Courier New" panose="02070309020205020404" pitchFamily="49" charset="0"/>
              </a:rPr>
              <a:t>(</a:t>
            </a:r>
            <a:r>
              <a:rPr lang="en-US" sz="2000" dirty="0">
                <a:solidFill>
                  <a:srgbClr val="FF8000"/>
                </a:solidFill>
                <a:latin typeface="Courier New" panose="02070309020205020404" pitchFamily="49" charset="0"/>
              </a:rPr>
              <a:t>9600</a:t>
            </a:r>
            <a:r>
              <a:rPr lang="en-US" sz="2000" b="1" dirty="0" smtClean="0">
                <a:solidFill>
                  <a:srgbClr val="000080"/>
                </a:solidFill>
                <a:latin typeface="Courier New" panose="02070309020205020404" pitchFamily="49" charset="0"/>
              </a:rPr>
              <a:t>);}</a:t>
            </a:r>
            <a:r>
              <a:rPr lang="en-US" sz="2000" dirty="0" smtClean="0">
                <a:solidFill>
                  <a:srgbClr val="000000"/>
                </a:solidFill>
                <a:latin typeface="Courier New" panose="02070309020205020404" pitchFamily="49" charset="0"/>
              </a:rPr>
              <a:t> </a:t>
            </a:r>
          </a:p>
          <a:p>
            <a:r>
              <a:rPr lang="en-US" sz="2000" dirty="0" smtClean="0">
                <a:solidFill>
                  <a:srgbClr val="8000FF"/>
                </a:solidFill>
                <a:latin typeface="Courier New" panose="02070309020205020404" pitchFamily="49" charset="0"/>
              </a:rPr>
              <a:t>void</a:t>
            </a:r>
            <a:r>
              <a:rPr lang="en-US" sz="2000" dirty="0" smtClean="0">
                <a:solidFill>
                  <a:srgbClr val="000000"/>
                </a:solidFill>
                <a:latin typeface="Courier New" panose="02070309020205020404" pitchFamily="49" charset="0"/>
              </a:rPr>
              <a:t> </a:t>
            </a:r>
            <a:r>
              <a:rPr lang="en-US" sz="2000" dirty="0">
                <a:solidFill>
                  <a:srgbClr val="000000"/>
                </a:solidFill>
                <a:latin typeface="Courier New" panose="02070309020205020404" pitchFamily="49" charset="0"/>
              </a:rPr>
              <a:t>loop</a:t>
            </a:r>
            <a:r>
              <a:rPr lang="en-US" sz="2000" b="1" dirty="0" smtClean="0">
                <a:solidFill>
                  <a:srgbClr val="000080"/>
                </a:solidFill>
                <a:latin typeface="Courier New" panose="02070309020205020404" pitchFamily="49" charset="0"/>
              </a:rPr>
              <a:t>(){</a:t>
            </a:r>
            <a:r>
              <a:rPr lang="en-US" sz="2000" dirty="0" smtClean="0">
                <a:solidFill>
                  <a:srgbClr val="000000"/>
                </a:solidFill>
                <a:latin typeface="Courier New" panose="02070309020205020404" pitchFamily="49" charset="0"/>
              </a:rPr>
              <a:t> </a:t>
            </a:r>
          </a:p>
          <a:p>
            <a:r>
              <a:rPr lang="en-US" sz="2000" dirty="0" err="1" smtClean="0">
                <a:solidFill>
                  <a:srgbClr val="8000FF"/>
                </a:solidFill>
                <a:latin typeface="Courier New" panose="02070309020205020404" pitchFamily="49" charset="0"/>
              </a:rPr>
              <a:t>int</a:t>
            </a:r>
            <a:r>
              <a:rPr lang="en-US" sz="2000" dirty="0" smtClean="0">
                <a:solidFill>
                  <a:srgbClr val="000000"/>
                </a:solidFill>
                <a:latin typeface="Courier New" panose="02070309020205020404" pitchFamily="49" charset="0"/>
              </a:rPr>
              <a:t> </a:t>
            </a:r>
            <a:r>
              <a:rPr lang="en-US" sz="2000" dirty="0" err="1" smtClean="0">
                <a:solidFill>
                  <a:srgbClr val="000000"/>
                </a:solidFill>
                <a:latin typeface="Courier New" panose="02070309020205020404" pitchFamily="49" charset="0"/>
              </a:rPr>
              <a:t>val</a:t>
            </a:r>
            <a:r>
              <a:rPr lang="en-US" sz="2000" b="1" dirty="0" smtClean="0">
                <a:solidFill>
                  <a:srgbClr val="000080"/>
                </a:solidFill>
                <a:latin typeface="Courier New" panose="02070309020205020404" pitchFamily="49" charset="0"/>
              </a:rPr>
              <a:t>=</a:t>
            </a:r>
            <a:r>
              <a:rPr lang="en-US" sz="2000" dirty="0" err="1" smtClean="0">
                <a:solidFill>
                  <a:srgbClr val="000000"/>
                </a:solidFill>
                <a:latin typeface="Courier New" panose="02070309020205020404" pitchFamily="49" charset="0"/>
              </a:rPr>
              <a:t>analogRead</a:t>
            </a:r>
            <a:r>
              <a:rPr lang="en-US" sz="2000" b="1" dirty="0" smtClean="0">
                <a:solidFill>
                  <a:srgbClr val="000080"/>
                </a:solidFill>
                <a:latin typeface="Courier New" panose="02070309020205020404" pitchFamily="49" charset="0"/>
              </a:rPr>
              <a:t>(</a:t>
            </a:r>
            <a:r>
              <a:rPr lang="en-US" sz="2000" dirty="0" err="1" smtClean="0">
                <a:solidFill>
                  <a:srgbClr val="000000"/>
                </a:solidFill>
                <a:latin typeface="Courier New" panose="02070309020205020404" pitchFamily="49" charset="0"/>
              </a:rPr>
              <a:t>senRead</a:t>
            </a:r>
            <a:r>
              <a:rPr lang="en-US" sz="2000" b="1" dirty="0" smtClean="0">
                <a:solidFill>
                  <a:srgbClr val="000080"/>
                </a:solidFill>
                <a:latin typeface="Courier New" panose="02070309020205020404" pitchFamily="49" charset="0"/>
              </a:rPr>
              <a:t>);</a:t>
            </a:r>
          </a:p>
          <a:p>
            <a:r>
              <a:rPr lang="en-US" sz="2000" dirty="0" smtClean="0">
                <a:solidFill>
                  <a:srgbClr val="008000"/>
                </a:solidFill>
                <a:latin typeface="Courier New" panose="02070309020205020404" pitchFamily="49" charset="0"/>
              </a:rPr>
              <a:t>//photodiode reading </a:t>
            </a:r>
            <a:r>
              <a:rPr lang="en-US" sz="2000" dirty="0" err="1" smtClean="0">
                <a:solidFill>
                  <a:srgbClr val="000000"/>
                </a:solidFill>
                <a:latin typeface="Courier New" panose="02070309020205020404" pitchFamily="49" charset="0"/>
              </a:rPr>
              <a:t>Serial</a:t>
            </a:r>
            <a:r>
              <a:rPr lang="en-US" sz="2000" b="1" dirty="0" err="1" smtClean="0">
                <a:solidFill>
                  <a:srgbClr val="000080"/>
                </a:solidFill>
                <a:latin typeface="Courier New" panose="02070309020205020404" pitchFamily="49" charset="0"/>
              </a:rPr>
              <a:t>.</a:t>
            </a:r>
            <a:r>
              <a:rPr lang="en-US" sz="2000" dirty="0" err="1" smtClean="0">
                <a:solidFill>
                  <a:srgbClr val="000000"/>
                </a:solidFill>
                <a:latin typeface="Courier New" panose="02070309020205020404" pitchFamily="49" charset="0"/>
              </a:rPr>
              <a:t>println</a:t>
            </a:r>
            <a:r>
              <a:rPr lang="en-US" sz="2000" b="1" dirty="0" smtClean="0">
                <a:solidFill>
                  <a:srgbClr val="000080"/>
                </a:solidFill>
                <a:latin typeface="Courier New" panose="02070309020205020404" pitchFamily="49" charset="0"/>
              </a:rPr>
              <a:t>(</a:t>
            </a:r>
            <a:r>
              <a:rPr lang="en-US" sz="2000" dirty="0" err="1" smtClean="0">
                <a:solidFill>
                  <a:srgbClr val="000000"/>
                </a:solidFill>
                <a:latin typeface="Courier New" panose="02070309020205020404" pitchFamily="49" charset="0"/>
              </a:rPr>
              <a:t>val</a:t>
            </a:r>
            <a:r>
              <a:rPr lang="en-US" sz="2000" b="1" dirty="0" smtClean="0">
                <a:solidFill>
                  <a:srgbClr val="000080"/>
                </a:solidFill>
                <a:latin typeface="Courier New" panose="02070309020205020404" pitchFamily="49" charset="0"/>
              </a:rPr>
              <a:t>);</a:t>
            </a:r>
            <a:r>
              <a:rPr lang="en-US" sz="2000" dirty="0" smtClean="0">
                <a:solidFill>
                  <a:srgbClr val="000000"/>
                </a:solidFill>
                <a:latin typeface="Courier New" panose="02070309020205020404" pitchFamily="49" charset="0"/>
              </a:rPr>
              <a:t> </a:t>
            </a:r>
          </a:p>
          <a:p>
            <a:r>
              <a:rPr lang="en-US" sz="2000" b="1" dirty="0" smtClean="0">
                <a:solidFill>
                  <a:srgbClr val="0000FF"/>
                </a:solidFill>
                <a:latin typeface="Courier New" panose="02070309020205020404" pitchFamily="49" charset="0"/>
              </a:rPr>
              <a:t>if</a:t>
            </a:r>
            <a:r>
              <a:rPr lang="en-US" sz="2000" b="1" dirty="0" smtClean="0">
                <a:solidFill>
                  <a:srgbClr val="000080"/>
                </a:solidFill>
                <a:latin typeface="Courier New" panose="02070309020205020404" pitchFamily="49" charset="0"/>
              </a:rPr>
              <a:t>(</a:t>
            </a:r>
            <a:r>
              <a:rPr lang="en-US" sz="2000" dirty="0" err="1" smtClean="0">
                <a:solidFill>
                  <a:srgbClr val="000000"/>
                </a:solidFill>
                <a:latin typeface="Courier New" panose="02070309020205020404" pitchFamily="49" charset="0"/>
              </a:rPr>
              <a:t>val</a:t>
            </a:r>
            <a:r>
              <a:rPr lang="en-US" sz="2000" dirty="0" smtClean="0">
                <a:solidFill>
                  <a:srgbClr val="000000"/>
                </a:solidFill>
                <a:latin typeface="Courier New" panose="02070309020205020404" pitchFamily="49" charset="0"/>
              </a:rPr>
              <a:t> </a:t>
            </a:r>
            <a:r>
              <a:rPr lang="en-US" sz="2000" b="1" dirty="0" smtClean="0">
                <a:solidFill>
                  <a:srgbClr val="000080"/>
                </a:solidFill>
                <a:latin typeface="Courier New" panose="02070309020205020404" pitchFamily="49" charset="0"/>
              </a:rPr>
              <a:t>&gt;=</a:t>
            </a:r>
            <a:r>
              <a:rPr lang="en-US" sz="2000" dirty="0" smtClean="0">
                <a:solidFill>
                  <a:srgbClr val="000000"/>
                </a:solidFill>
                <a:latin typeface="Courier New" panose="02070309020205020404" pitchFamily="49" charset="0"/>
              </a:rPr>
              <a:t> limit</a:t>
            </a:r>
            <a:r>
              <a:rPr lang="en-US" sz="2000" b="1" dirty="0" smtClean="0">
                <a:solidFill>
                  <a:srgbClr val="000080"/>
                </a:solidFill>
                <a:latin typeface="Courier New" panose="02070309020205020404" pitchFamily="49" charset="0"/>
              </a:rPr>
              <a:t>){</a:t>
            </a:r>
            <a:endParaRPr lang="en-US" sz="2000" dirty="0">
              <a:solidFill>
                <a:srgbClr val="008000"/>
              </a:solidFill>
              <a:latin typeface="Courier New" panose="02070309020205020404" pitchFamily="49" charset="0"/>
            </a:endParaRPr>
          </a:p>
          <a:p>
            <a:r>
              <a:rPr lang="en-US" sz="2000" dirty="0" err="1" smtClean="0">
                <a:solidFill>
                  <a:srgbClr val="000000"/>
                </a:solidFill>
                <a:latin typeface="Courier New" panose="02070309020205020404" pitchFamily="49" charset="0"/>
              </a:rPr>
              <a:t>digitalWrite</a:t>
            </a:r>
            <a:r>
              <a:rPr lang="en-US" sz="2000" b="1" dirty="0" smtClean="0">
                <a:solidFill>
                  <a:srgbClr val="000080"/>
                </a:solidFill>
                <a:latin typeface="Courier New" panose="02070309020205020404" pitchFamily="49" charset="0"/>
              </a:rPr>
              <a:t>(</a:t>
            </a:r>
            <a:r>
              <a:rPr lang="en-US" sz="2000" dirty="0" err="1" smtClean="0">
                <a:solidFill>
                  <a:srgbClr val="000000"/>
                </a:solidFill>
                <a:latin typeface="Courier New" panose="02070309020205020404" pitchFamily="49" charset="0"/>
              </a:rPr>
              <a:t>led</a:t>
            </a:r>
            <a:r>
              <a:rPr lang="en-US" sz="2000" b="1" dirty="0" err="1" smtClean="0">
                <a:solidFill>
                  <a:srgbClr val="000080"/>
                </a:solidFill>
                <a:latin typeface="Courier New" panose="02070309020205020404" pitchFamily="49" charset="0"/>
              </a:rPr>
              <a:t>,</a:t>
            </a:r>
            <a:r>
              <a:rPr lang="en-US" sz="2000" dirty="0" err="1" smtClean="0">
                <a:solidFill>
                  <a:srgbClr val="000000"/>
                </a:solidFill>
                <a:latin typeface="Courier New" panose="02070309020205020404" pitchFamily="49" charset="0"/>
              </a:rPr>
              <a:t>HIGH</a:t>
            </a:r>
            <a:r>
              <a:rPr lang="en-US" sz="2000" b="1" dirty="0" smtClean="0">
                <a:solidFill>
                  <a:srgbClr val="000080"/>
                </a:solidFill>
                <a:latin typeface="Courier New" panose="02070309020205020404" pitchFamily="49" charset="0"/>
              </a:rPr>
              <a:t>);</a:t>
            </a:r>
            <a:r>
              <a:rPr lang="en-US" sz="2000" dirty="0" smtClean="0">
                <a:solidFill>
                  <a:srgbClr val="008000"/>
                </a:solidFill>
                <a:latin typeface="Courier New" panose="02070309020205020404" pitchFamily="49" charset="0"/>
              </a:rPr>
              <a:t>//LED opens </a:t>
            </a:r>
            <a:r>
              <a:rPr lang="en-US" sz="2000" dirty="0" err="1" smtClean="0">
                <a:solidFill>
                  <a:srgbClr val="000000"/>
                </a:solidFill>
                <a:latin typeface="Courier New" panose="02070309020205020404" pitchFamily="49" charset="0"/>
              </a:rPr>
              <a:t>Serial</a:t>
            </a:r>
            <a:r>
              <a:rPr lang="en-US" sz="2000" b="1" dirty="0" err="1" smtClean="0">
                <a:solidFill>
                  <a:srgbClr val="000080"/>
                </a:solidFill>
                <a:latin typeface="Courier New" panose="02070309020205020404" pitchFamily="49" charset="0"/>
              </a:rPr>
              <a:t>.</a:t>
            </a:r>
            <a:r>
              <a:rPr lang="en-US" sz="2000" dirty="0" err="1" smtClean="0">
                <a:solidFill>
                  <a:srgbClr val="000000"/>
                </a:solidFill>
                <a:latin typeface="Courier New" panose="02070309020205020404" pitchFamily="49" charset="0"/>
              </a:rPr>
              <a:t>println</a:t>
            </a:r>
            <a:r>
              <a:rPr lang="en-US" sz="2000" b="1" dirty="0" smtClean="0">
                <a:solidFill>
                  <a:srgbClr val="000080"/>
                </a:solidFill>
                <a:latin typeface="Courier New" panose="02070309020205020404" pitchFamily="49" charset="0"/>
              </a:rPr>
              <a:t>(</a:t>
            </a:r>
            <a:r>
              <a:rPr lang="en-US" sz="2000" dirty="0" smtClean="0">
                <a:solidFill>
                  <a:srgbClr val="808080"/>
                </a:solidFill>
                <a:latin typeface="Courier New" panose="02070309020205020404" pitchFamily="49" charset="0"/>
              </a:rPr>
              <a:t>"Obstacle detected!"</a:t>
            </a:r>
            <a:r>
              <a:rPr lang="en-US" sz="2000" b="1" dirty="0" smtClean="0">
                <a:solidFill>
                  <a:srgbClr val="000080"/>
                </a:solidFill>
                <a:latin typeface="Courier New" panose="02070309020205020404" pitchFamily="49" charset="0"/>
              </a:rPr>
              <a:t>);</a:t>
            </a:r>
            <a:r>
              <a:rPr lang="en-US" sz="2000" dirty="0" smtClean="0">
                <a:solidFill>
                  <a:srgbClr val="000000"/>
                </a:solidFill>
                <a:latin typeface="Courier New" panose="02070309020205020404" pitchFamily="49" charset="0"/>
              </a:rPr>
              <a:t> delay</a:t>
            </a:r>
            <a:r>
              <a:rPr lang="en-US" sz="2000" b="1" dirty="0" smtClean="0">
                <a:solidFill>
                  <a:srgbClr val="000080"/>
                </a:solidFill>
                <a:latin typeface="Courier New" panose="02070309020205020404" pitchFamily="49" charset="0"/>
              </a:rPr>
              <a:t>(</a:t>
            </a:r>
            <a:r>
              <a:rPr lang="en-US" sz="2000" dirty="0" smtClean="0">
                <a:solidFill>
                  <a:srgbClr val="FF8000"/>
                </a:solidFill>
                <a:latin typeface="Courier New" panose="02070309020205020404" pitchFamily="49" charset="0"/>
              </a:rPr>
              <a:t>20</a:t>
            </a:r>
            <a:r>
              <a:rPr lang="en-US" sz="2000" b="1" dirty="0" smtClean="0">
                <a:solidFill>
                  <a:srgbClr val="000080"/>
                </a:solidFill>
                <a:latin typeface="Courier New" panose="02070309020205020404" pitchFamily="49" charset="0"/>
              </a:rPr>
              <a:t>);}</a:t>
            </a:r>
            <a:r>
              <a:rPr lang="en-US" sz="2000" dirty="0" smtClean="0">
                <a:solidFill>
                  <a:srgbClr val="000000"/>
                </a:solidFill>
                <a:latin typeface="Courier New" panose="02070309020205020404" pitchFamily="49" charset="0"/>
              </a:rPr>
              <a:t> </a:t>
            </a:r>
          </a:p>
          <a:p>
            <a:r>
              <a:rPr lang="en-US" sz="2000" b="1" dirty="0" smtClean="0">
                <a:solidFill>
                  <a:srgbClr val="0000FF"/>
                </a:solidFill>
                <a:latin typeface="Courier New" panose="02070309020205020404" pitchFamily="49" charset="0"/>
              </a:rPr>
              <a:t>else</a:t>
            </a:r>
            <a:r>
              <a:rPr lang="en-US" sz="2000" dirty="0" smtClean="0">
                <a:solidFill>
                  <a:srgbClr val="000000"/>
                </a:solidFill>
                <a:latin typeface="Courier New" panose="02070309020205020404" pitchFamily="49" charset="0"/>
              </a:rPr>
              <a:t> </a:t>
            </a:r>
            <a:r>
              <a:rPr lang="en-US" sz="2000" b="1" dirty="0" smtClean="0">
                <a:solidFill>
                  <a:srgbClr val="0000FF"/>
                </a:solidFill>
                <a:latin typeface="Courier New" panose="02070309020205020404" pitchFamily="49" charset="0"/>
              </a:rPr>
              <a:t>if</a:t>
            </a:r>
            <a:r>
              <a:rPr lang="en-US" sz="2000" b="1" dirty="0" smtClean="0">
                <a:solidFill>
                  <a:srgbClr val="000080"/>
                </a:solidFill>
                <a:latin typeface="Courier New" panose="02070309020205020404" pitchFamily="49" charset="0"/>
              </a:rPr>
              <a:t>(</a:t>
            </a:r>
            <a:r>
              <a:rPr lang="en-US" sz="2000" dirty="0" err="1" smtClean="0">
                <a:solidFill>
                  <a:srgbClr val="000000"/>
                </a:solidFill>
                <a:latin typeface="Courier New" panose="02070309020205020404" pitchFamily="49" charset="0"/>
              </a:rPr>
              <a:t>val</a:t>
            </a:r>
            <a:r>
              <a:rPr lang="en-US" sz="2000" dirty="0" smtClean="0">
                <a:solidFill>
                  <a:srgbClr val="000000"/>
                </a:solidFill>
                <a:latin typeface="Courier New" panose="02070309020205020404" pitchFamily="49" charset="0"/>
              </a:rPr>
              <a:t> </a:t>
            </a:r>
            <a:r>
              <a:rPr lang="en-US" sz="2000" b="1" dirty="0" smtClean="0">
                <a:solidFill>
                  <a:srgbClr val="000080"/>
                </a:solidFill>
                <a:latin typeface="Courier New" panose="02070309020205020404" pitchFamily="49" charset="0"/>
              </a:rPr>
              <a:t>&lt;</a:t>
            </a:r>
            <a:r>
              <a:rPr lang="en-US" sz="2000" dirty="0" smtClean="0">
                <a:solidFill>
                  <a:srgbClr val="000000"/>
                </a:solidFill>
                <a:latin typeface="Courier New" panose="02070309020205020404" pitchFamily="49" charset="0"/>
              </a:rPr>
              <a:t> limit</a:t>
            </a:r>
            <a:r>
              <a:rPr lang="en-US" sz="2000" b="1" dirty="0" smtClean="0">
                <a:solidFill>
                  <a:srgbClr val="000080"/>
                </a:solidFill>
                <a:latin typeface="Courier New" panose="02070309020205020404" pitchFamily="49" charset="0"/>
              </a:rPr>
              <a:t>){</a:t>
            </a:r>
            <a:r>
              <a:rPr lang="en-US" sz="2000" dirty="0" smtClean="0">
                <a:solidFill>
                  <a:srgbClr val="000000"/>
                </a:solidFill>
                <a:latin typeface="Courier New" panose="02070309020205020404" pitchFamily="49" charset="0"/>
              </a:rPr>
              <a:t> </a:t>
            </a:r>
            <a:r>
              <a:rPr lang="en-US" sz="2000" dirty="0" err="1" smtClean="0">
                <a:solidFill>
                  <a:srgbClr val="000000"/>
                </a:solidFill>
                <a:latin typeface="Courier New" panose="02070309020205020404" pitchFamily="49" charset="0"/>
              </a:rPr>
              <a:t>digitalWrite</a:t>
            </a:r>
            <a:r>
              <a:rPr lang="en-US" sz="2000" b="1" dirty="0" smtClean="0">
                <a:solidFill>
                  <a:srgbClr val="000080"/>
                </a:solidFill>
                <a:latin typeface="Courier New" panose="02070309020205020404" pitchFamily="49" charset="0"/>
              </a:rPr>
              <a:t>(</a:t>
            </a:r>
            <a:r>
              <a:rPr lang="en-US" sz="2000" dirty="0" err="1" smtClean="0">
                <a:solidFill>
                  <a:srgbClr val="000000"/>
                </a:solidFill>
                <a:latin typeface="Courier New" panose="02070309020205020404" pitchFamily="49" charset="0"/>
              </a:rPr>
              <a:t>led</a:t>
            </a:r>
            <a:r>
              <a:rPr lang="en-US" sz="2000" b="1" dirty="0" err="1" smtClean="0">
                <a:solidFill>
                  <a:srgbClr val="000080"/>
                </a:solidFill>
                <a:latin typeface="Courier New" panose="02070309020205020404" pitchFamily="49" charset="0"/>
              </a:rPr>
              <a:t>,</a:t>
            </a:r>
            <a:r>
              <a:rPr lang="en-US" sz="2000" dirty="0" err="1" smtClean="0">
                <a:solidFill>
                  <a:srgbClr val="000000"/>
                </a:solidFill>
                <a:latin typeface="Courier New" panose="02070309020205020404" pitchFamily="49" charset="0"/>
              </a:rPr>
              <a:t>LOW</a:t>
            </a:r>
            <a:r>
              <a:rPr lang="en-US" sz="2000" b="1" dirty="0" smtClean="0">
                <a:solidFill>
                  <a:srgbClr val="000080"/>
                </a:solidFill>
                <a:latin typeface="Courier New" panose="02070309020205020404" pitchFamily="49" charset="0"/>
              </a:rPr>
              <a:t>);</a:t>
            </a:r>
            <a:r>
              <a:rPr lang="en-US" sz="2000" dirty="0" smtClean="0">
                <a:solidFill>
                  <a:srgbClr val="008000"/>
                </a:solidFill>
                <a:latin typeface="Courier New" panose="02070309020205020404" pitchFamily="49" charset="0"/>
              </a:rPr>
              <a:t>//LED closes </a:t>
            </a:r>
            <a:r>
              <a:rPr lang="en-US" sz="2000" dirty="0" smtClean="0">
                <a:solidFill>
                  <a:srgbClr val="000000"/>
                </a:solidFill>
                <a:latin typeface="Courier New" panose="02070309020205020404" pitchFamily="49" charset="0"/>
              </a:rPr>
              <a:t>delay</a:t>
            </a:r>
            <a:r>
              <a:rPr lang="en-US" sz="2000" b="1" dirty="0" smtClean="0">
                <a:solidFill>
                  <a:srgbClr val="000080"/>
                </a:solidFill>
                <a:latin typeface="Courier New" panose="02070309020205020404" pitchFamily="49" charset="0"/>
              </a:rPr>
              <a:t>(</a:t>
            </a:r>
            <a:r>
              <a:rPr lang="en-US" sz="2000" dirty="0" smtClean="0">
                <a:solidFill>
                  <a:srgbClr val="FF8000"/>
                </a:solidFill>
                <a:latin typeface="Courier New" panose="02070309020205020404" pitchFamily="49" charset="0"/>
              </a:rPr>
              <a:t>20</a:t>
            </a:r>
            <a:r>
              <a:rPr lang="en-US" sz="2000" b="1" dirty="0" smtClean="0">
                <a:solidFill>
                  <a:srgbClr val="000080"/>
                </a:solidFill>
                <a:latin typeface="Courier New" panose="02070309020205020404" pitchFamily="49" charset="0"/>
              </a:rPr>
              <a:t>);}}</a:t>
            </a:r>
            <a:r>
              <a:rPr lang="en-US" sz="2000" dirty="0" smtClean="0">
                <a:solidFill>
                  <a:srgbClr val="000000"/>
                </a:solidFill>
                <a:latin typeface="Courier New" panose="02070309020205020404" pitchFamily="49" charset="0"/>
              </a:rPr>
              <a:t> </a:t>
            </a:r>
            <a:endParaRPr lang="en-US" sz="2000" dirty="0">
              <a:effectLst/>
            </a:endParaRPr>
          </a:p>
        </p:txBody>
      </p:sp>
    </p:spTree>
    <p:extLst>
      <p:ext uri="{BB962C8B-B14F-4D97-AF65-F5344CB8AC3E}">
        <p14:creationId xmlns:p14="http://schemas.microsoft.com/office/powerpoint/2010/main" val="14773483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301926" y="286603"/>
            <a:ext cx="10853754" cy="1450757"/>
          </a:xfrm>
        </p:spPr>
        <p:txBody>
          <a:bodyPr/>
          <a:lstStyle/>
          <a:p>
            <a:r>
              <a:rPr lang="en-US" dirty="0"/>
              <a:t>Project </a:t>
            </a:r>
            <a:r>
              <a:rPr lang="en-US" dirty="0" smtClean="0"/>
              <a:t>7 </a:t>
            </a:r>
            <a:r>
              <a:rPr lang="el-GR" dirty="0" smtClean="0"/>
              <a:t>με </a:t>
            </a:r>
            <a:r>
              <a:rPr lang="en-US" dirty="0"/>
              <a:t>module</a:t>
            </a:r>
            <a:endParaRPr lang="el-GR" dirty="0"/>
          </a:p>
        </p:txBody>
      </p:sp>
      <p:sp>
        <p:nvSpPr>
          <p:cNvPr id="3" name="TextBox 2"/>
          <p:cNvSpPr txBox="1"/>
          <p:nvPr/>
        </p:nvSpPr>
        <p:spPr>
          <a:xfrm>
            <a:off x="301926" y="1871932"/>
            <a:ext cx="11890074" cy="4093428"/>
          </a:xfrm>
          <a:prstGeom prst="rect">
            <a:avLst/>
          </a:prstGeom>
          <a:noFill/>
        </p:spPr>
        <p:txBody>
          <a:bodyPr wrap="square" numCol="2" rtlCol="0">
            <a:spAutoFit/>
          </a:bodyPr>
          <a:lstStyle/>
          <a:p>
            <a:r>
              <a:rPr lang="en-US" sz="2000" dirty="0" err="1">
                <a:solidFill>
                  <a:srgbClr val="8000FF"/>
                </a:solidFill>
                <a:latin typeface="Courier New" panose="02070309020205020404" pitchFamily="49" charset="0"/>
              </a:rPr>
              <a:t>int</a:t>
            </a:r>
            <a:r>
              <a:rPr lang="en-US" sz="2000" dirty="0">
                <a:solidFill>
                  <a:srgbClr val="000000"/>
                </a:solidFill>
                <a:latin typeface="Courier New" panose="02070309020205020404" pitchFamily="49" charset="0"/>
              </a:rPr>
              <a:t> LED </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a:t>
            </a:r>
            <a:r>
              <a:rPr lang="en-US" sz="2000" dirty="0">
                <a:solidFill>
                  <a:srgbClr val="FF8000"/>
                </a:solidFill>
                <a:latin typeface="Courier New" panose="02070309020205020404" pitchFamily="49" charset="0"/>
              </a:rPr>
              <a:t>13</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a:t>
            </a:r>
            <a:endParaRPr lang="en-US" sz="2000" dirty="0" smtClean="0">
              <a:solidFill>
                <a:srgbClr val="000000"/>
              </a:solidFill>
              <a:latin typeface="Courier New" panose="02070309020205020404" pitchFamily="49" charset="0"/>
            </a:endParaRPr>
          </a:p>
          <a:p>
            <a:r>
              <a:rPr lang="en-US" sz="2000" dirty="0" err="1" smtClean="0">
                <a:solidFill>
                  <a:srgbClr val="8000FF"/>
                </a:solidFill>
                <a:latin typeface="Courier New" panose="02070309020205020404" pitchFamily="49" charset="0"/>
              </a:rPr>
              <a:t>int</a:t>
            </a:r>
            <a:r>
              <a:rPr lang="en-US" sz="2000" dirty="0" smtClean="0">
                <a:solidFill>
                  <a:srgbClr val="000000"/>
                </a:solidFill>
                <a:latin typeface="Courier New" panose="02070309020205020404" pitchFamily="49" charset="0"/>
              </a:rPr>
              <a:t> </a:t>
            </a:r>
            <a:r>
              <a:rPr lang="en-US" sz="2000" dirty="0" err="1">
                <a:solidFill>
                  <a:srgbClr val="000000"/>
                </a:solidFill>
                <a:latin typeface="Courier New" panose="02070309020205020404" pitchFamily="49" charset="0"/>
              </a:rPr>
              <a:t>obstaclePin</a:t>
            </a:r>
            <a:r>
              <a:rPr lang="en-US" sz="2000" dirty="0">
                <a:solidFill>
                  <a:srgbClr val="000000"/>
                </a:solidFill>
                <a:latin typeface="Courier New" panose="02070309020205020404" pitchFamily="49" charset="0"/>
              </a:rPr>
              <a:t> </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a:t>
            </a:r>
            <a:r>
              <a:rPr lang="en-US" sz="2000" dirty="0">
                <a:solidFill>
                  <a:srgbClr val="FF8000"/>
                </a:solidFill>
                <a:latin typeface="Courier New" panose="02070309020205020404" pitchFamily="49" charset="0"/>
              </a:rPr>
              <a:t>8</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a:t>
            </a:r>
            <a:endParaRPr lang="en-US" sz="2000" dirty="0" smtClean="0">
              <a:solidFill>
                <a:srgbClr val="000000"/>
              </a:solidFill>
              <a:latin typeface="Courier New" panose="02070309020205020404" pitchFamily="49" charset="0"/>
            </a:endParaRPr>
          </a:p>
          <a:p>
            <a:r>
              <a:rPr lang="en-US" sz="2000" dirty="0" err="1" smtClean="0">
                <a:solidFill>
                  <a:srgbClr val="8000FF"/>
                </a:solidFill>
                <a:latin typeface="Courier New" panose="02070309020205020404" pitchFamily="49" charset="0"/>
              </a:rPr>
              <a:t>int</a:t>
            </a:r>
            <a:r>
              <a:rPr lang="en-US" sz="2000" dirty="0" smtClean="0">
                <a:solidFill>
                  <a:srgbClr val="000000"/>
                </a:solidFill>
                <a:latin typeface="Courier New" panose="02070309020205020404" pitchFamily="49" charset="0"/>
              </a:rPr>
              <a:t> </a:t>
            </a:r>
            <a:r>
              <a:rPr lang="en-US" sz="2000" dirty="0" err="1">
                <a:solidFill>
                  <a:srgbClr val="000000"/>
                </a:solidFill>
                <a:latin typeface="Courier New" panose="02070309020205020404" pitchFamily="49" charset="0"/>
              </a:rPr>
              <a:t>hasObstacle</a:t>
            </a:r>
            <a:r>
              <a:rPr lang="en-US" sz="2000" dirty="0">
                <a:solidFill>
                  <a:srgbClr val="000000"/>
                </a:solidFill>
                <a:latin typeface="Courier New" panose="02070309020205020404" pitchFamily="49" charset="0"/>
              </a:rPr>
              <a:t> </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HIGH</a:t>
            </a:r>
            <a:r>
              <a:rPr lang="en-US" sz="2000" b="1" dirty="0" smtClean="0">
                <a:solidFill>
                  <a:srgbClr val="000080"/>
                </a:solidFill>
                <a:latin typeface="Courier New" panose="02070309020205020404" pitchFamily="49" charset="0"/>
              </a:rPr>
              <a:t>;</a:t>
            </a:r>
          </a:p>
          <a:p>
            <a:r>
              <a:rPr lang="en-US" sz="2000" dirty="0" smtClean="0">
                <a:solidFill>
                  <a:srgbClr val="000000"/>
                </a:solidFill>
                <a:latin typeface="Courier New" panose="02070309020205020404" pitchFamily="49" charset="0"/>
              </a:rPr>
              <a:t> </a:t>
            </a:r>
          </a:p>
          <a:p>
            <a:r>
              <a:rPr lang="en-US" sz="2000" dirty="0" smtClean="0">
                <a:solidFill>
                  <a:srgbClr val="8000FF"/>
                </a:solidFill>
                <a:latin typeface="Courier New" panose="02070309020205020404" pitchFamily="49" charset="0"/>
              </a:rPr>
              <a:t>void</a:t>
            </a:r>
            <a:r>
              <a:rPr lang="en-US" sz="2000" dirty="0" smtClean="0">
                <a:solidFill>
                  <a:srgbClr val="000000"/>
                </a:solidFill>
                <a:latin typeface="Courier New" panose="02070309020205020404" pitchFamily="49" charset="0"/>
              </a:rPr>
              <a:t> </a:t>
            </a:r>
            <a:r>
              <a:rPr lang="en-US" sz="2000" dirty="0">
                <a:solidFill>
                  <a:srgbClr val="000000"/>
                </a:solidFill>
                <a:latin typeface="Courier New" panose="02070309020205020404" pitchFamily="49" charset="0"/>
              </a:rPr>
              <a:t>setup</a:t>
            </a:r>
            <a:r>
              <a:rPr lang="en-US" sz="2000" b="1" dirty="0" smtClean="0">
                <a:solidFill>
                  <a:srgbClr val="000080"/>
                </a:solidFill>
                <a:latin typeface="Courier New" panose="02070309020205020404" pitchFamily="49" charset="0"/>
              </a:rPr>
              <a:t>(){</a:t>
            </a:r>
            <a:r>
              <a:rPr lang="en-US" sz="2000" dirty="0" smtClean="0">
                <a:solidFill>
                  <a:srgbClr val="000000"/>
                </a:solidFill>
                <a:latin typeface="Courier New" panose="02070309020205020404" pitchFamily="49" charset="0"/>
              </a:rPr>
              <a:t> </a:t>
            </a:r>
          </a:p>
          <a:p>
            <a:r>
              <a:rPr lang="en-US" sz="2000" dirty="0" err="1" smtClean="0">
                <a:solidFill>
                  <a:srgbClr val="000000"/>
                </a:solidFill>
                <a:latin typeface="Courier New" panose="02070309020205020404" pitchFamily="49" charset="0"/>
              </a:rPr>
              <a:t>pinMode</a:t>
            </a:r>
            <a:r>
              <a:rPr lang="en-US" sz="2000" b="1" dirty="0" smtClean="0">
                <a:solidFill>
                  <a:srgbClr val="000080"/>
                </a:solidFill>
                <a:latin typeface="Courier New" panose="02070309020205020404" pitchFamily="49" charset="0"/>
              </a:rPr>
              <a:t>(</a:t>
            </a:r>
            <a:r>
              <a:rPr lang="en-US" sz="2000" dirty="0" smtClean="0">
                <a:solidFill>
                  <a:srgbClr val="000000"/>
                </a:solidFill>
                <a:latin typeface="Courier New" panose="02070309020205020404" pitchFamily="49" charset="0"/>
              </a:rPr>
              <a:t>LED</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OUTPUT</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a:t>
            </a:r>
            <a:r>
              <a:rPr lang="en-US" sz="2000" dirty="0" err="1">
                <a:solidFill>
                  <a:srgbClr val="000000"/>
                </a:solidFill>
                <a:latin typeface="Courier New" panose="02070309020205020404" pitchFamily="49" charset="0"/>
              </a:rPr>
              <a:t>pinMode</a:t>
            </a:r>
            <a:r>
              <a:rPr lang="en-US" sz="2000" b="1" dirty="0">
                <a:solidFill>
                  <a:srgbClr val="000080"/>
                </a:solidFill>
                <a:latin typeface="Courier New" panose="02070309020205020404" pitchFamily="49" charset="0"/>
              </a:rPr>
              <a:t>(</a:t>
            </a:r>
            <a:r>
              <a:rPr lang="en-US" sz="2000" dirty="0" err="1">
                <a:solidFill>
                  <a:srgbClr val="000000"/>
                </a:solidFill>
                <a:latin typeface="Courier New" panose="02070309020205020404" pitchFamily="49" charset="0"/>
              </a:rPr>
              <a:t>obstaclePin</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INPUT</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a:t>
            </a:r>
            <a:r>
              <a:rPr lang="en-US" sz="2000" dirty="0" err="1">
                <a:solidFill>
                  <a:srgbClr val="000000"/>
                </a:solidFill>
                <a:latin typeface="Courier New" panose="02070309020205020404" pitchFamily="49" charset="0"/>
              </a:rPr>
              <a:t>Serial</a:t>
            </a:r>
            <a:r>
              <a:rPr lang="en-US" sz="2000" b="1" dirty="0" err="1">
                <a:solidFill>
                  <a:srgbClr val="000080"/>
                </a:solidFill>
                <a:latin typeface="Courier New" panose="02070309020205020404" pitchFamily="49" charset="0"/>
              </a:rPr>
              <a:t>.</a:t>
            </a:r>
            <a:r>
              <a:rPr lang="en-US" sz="2000" dirty="0" err="1">
                <a:solidFill>
                  <a:srgbClr val="000000"/>
                </a:solidFill>
                <a:latin typeface="Courier New" panose="02070309020205020404" pitchFamily="49" charset="0"/>
              </a:rPr>
              <a:t>begin</a:t>
            </a:r>
            <a:r>
              <a:rPr lang="en-US" sz="2000" b="1" dirty="0">
                <a:solidFill>
                  <a:srgbClr val="000080"/>
                </a:solidFill>
                <a:latin typeface="Courier New" panose="02070309020205020404" pitchFamily="49" charset="0"/>
              </a:rPr>
              <a:t>(</a:t>
            </a:r>
            <a:r>
              <a:rPr lang="en-US" sz="2000" dirty="0">
                <a:solidFill>
                  <a:srgbClr val="FF8000"/>
                </a:solidFill>
                <a:latin typeface="Courier New" panose="02070309020205020404" pitchFamily="49" charset="0"/>
              </a:rPr>
              <a:t>9600</a:t>
            </a:r>
            <a:r>
              <a:rPr lang="en-US" sz="2000" b="1" dirty="0" smtClean="0">
                <a:solidFill>
                  <a:srgbClr val="000080"/>
                </a:solidFill>
                <a:latin typeface="Courier New" panose="02070309020205020404" pitchFamily="49" charset="0"/>
              </a:rPr>
              <a:t>);}</a:t>
            </a:r>
            <a:r>
              <a:rPr lang="en-US" sz="2000" dirty="0" smtClean="0">
                <a:solidFill>
                  <a:srgbClr val="000000"/>
                </a:solidFill>
                <a:latin typeface="Courier New" panose="02070309020205020404" pitchFamily="49" charset="0"/>
              </a:rPr>
              <a:t> </a:t>
            </a:r>
          </a:p>
          <a:p>
            <a:endParaRPr lang="en-US" sz="2000" dirty="0">
              <a:solidFill>
                <a:srgbClr val="000000"/>
              </a:solidFill>
              <a:latin typeface="Courier New" panose="02070309020205020404" pitchFamily="49" charset="0"/>
            </a:endParaRPr>
          </a:p>
          <a:p>
            <a:endParaRPr lang="en-US" sz="2000" dirty="0" smtClean="0">
              <a:solidFill>
                <a:srgbClr val="000000"/>
              </a:solidFill>
              <a:latin typeface="Courier New" panose="02070309020205020404" pitchFamily="49" charset="0"/>
            </a:endParaRPr>
          </a:p>
          <a:p>
            <a:r>
              <a:rPr lang="en-US" sz="2000" dirty="0" smtClean="0">
                <a:solidFill>
                  <a:srgbClr val="8000FF"/>
                </a:solidFill>
                <a:latin typeface="Courier New" panose="02070309020205020404" pitchFamily="49" charset="0"/>
              </a:rPr>
              <a:t>void</a:t>
            </a:r>
            <a:r>
              <a:rPr lang="en-US" sz="2000" dirty="0" smtClean="0">
                <a:solidFill>
                  <a:srgbClr val="000000"/>
                </a:solidFill>
                <a:latin typeface="Courier New" panose="02070309020205020404" pitchFamily="49" charset="0"/>
              </a:rPr>
              <a:t> </a:t>
            </a:r>
            <a:r>
              <a:rPr lang="en-US" sz="2000" dirty="0">
                <a:solidFill>
                  <a:srgbClr val="000000"/>
                </a:solidFill>
                <a:latin typeface="Courier New" panose="02070309020205020404" pitchFamily="49" charset="0"/>
              </a:rPr>
              <a:t>loop</a:t>
            </a:r>
            <a:r>
              <a:rPr lang="en-US" sz="2000" b="1" dirty="0" smtClean="0">
                <a:solidFill>
                  <a:srgbClr val="000080"/>
                </a:solidFill>
                <a:latin typeface="Courier New" panose="02070309020205020404" pitchFamily="49" charset="0"/>
              </a:rPr>
              <a:t>(){</a:t>
            </a:r>
            <a:r>
              <a:rPr lang="en-US" sz="2000" dirty="0" smtClean="0">
                <a:solidFill>
                  <a:srgbClr val="000000"/>
                </a:solidFill>
                <a:latin typeface="Courier New" panose="02070309020205020404" pitchFamily="49" charset="0"/>
              </a:rPr>
              <a:t> </a:t>
            </a:r>
          </a:p>
          <a:p>
            <a:endParaRPr lang="en-US" sz="2000" dirty="0" smtClean="0">
              <a:solidFill>
                <a:srgbClr val="000000"/>
              </a:solidFill>
              <a:latin typeface="Courier New" panose="02070309020205020404" pitchFamily="49" charset="0"/>
            </a:endParaRPr>
          </a:p>
          <a:p>
            <a:endParaRPr lang="en-US" sz="2000" dirty="0">
              <a:solidFill>
                <a:srgbClr val="000000"/>
              </a:solidFill>
              <a:latin typeface="Courier New" panose="02070309020205020404" pitchFamily="49" charset="0"/>
            </a:endParaRPr>
          </a:p>
          <a:p>
            <a:r>
              <a:rPr lang="en-US" sz="2000" dirty="0" err="1" smtClean="0">
                <a:solidFill>
                  <a:srgbClr val="000000"/>
                </a:solidFill>
                <a:latin typeface="Courier New" panose="02070309020205020404" pitchFamily="49" charset="0"/>
              </a:rPr>
              <a:t>hasObstacle</a:t>
            </a:r>
            <a:r>
              <a:rPr lang="en-US" sz="2000" dirty="0" smtClean="0">
                <a:solidFill>
                  <a:srgbClr val="000000"/>
                </a:solidFill>
                <a:latin typeface="Courier New" panose="02070309020205020404" pitchFamily="49" charset="0"/>
              </a:rPr>
              <a:t> </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a:t>
            </a:r>
            <a:r>
              <a:rPr lang="en-US" sz="2000" dirty="0" err="1">
                <a:solidFill>
                  <a:srgbClr val="000000"/>
                </a:solidFill>
                <a:latin typeface="Courier New" panose="02070309020205020404" pitchFamily="49" charset="0"/>
              </a:rPr>
              <a:t>digitalRead</a:t>
            </a:r>
            <a:r>
              <a:rPr lang="en-US" sz="2000" b="1" dirty="0">
                <a:solidFill>
                  <a:srgbClr val="000080"/>
                </a:solidFill>
                <a:latin typeface="Courier New" panose="02070309020205020404" pitchFamily="49" charset="0"/>
              </a:rPr>
              <a:t>(</a:t>
            </a:r>
            <a:r>
              <a:rPr lang="en-US" sz="2000" dirty="0" err="1">
                <a:solidFill>
                  <a:srgbClr val="000000"/>
                </a:solidFill>
                <a:latin typeface="Courier New" panose="02070309020205020404" pitchFamily="49" charset="0"/>
              </a:rPr>
              <a:t>obstaclePin</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a:t>
            </a:r>
            <a:endParaRPr lang="en-US" sz="2000" dirty="0" smtClean="0">
              <a:solidFill>
                <a:srgbClr val="000000"/>
              </a:solidFill>
              <a:latin typeface="Courier New" panose="02070309020205020404" pitchFamily="49" charset="0"/>
            </a:endParaRPr>
          </a:p>
          <a:p>
            <a:endParaRPr lang="en-US" sz="2000" dirty="0" smtClean="0">
              <a:solidFill>
                <a:srgbClr val="000000"/>
              </a:solidFill>
              <a:latin typeface="Courier New" panose="02070309020205020404" pitchFamily="49" charset="0"/>
            </a:endParaRPr>
          </a:p>
          <a:p>
            <a:r>
              <a:rPr lang="en-US" sz="2000" b="1" dirty="0" smtClean="0">
                <a:solidFill>
                  <a:srgbClr val="0000FF"/>
                </a:solidFill>
                <a:latin typeface="Courier New" panose="02070309020205020404" pitchFamily="49" charset="0"/>
              </a:rPr>
              <a:t>if</a:t>
            </a:r>
            <a:r>
              <a:rPr lang="en-US" sz="2000" dirty="0" smtClean="0">
                <a:solidFill>
                  <a:srgbClr val="000000"/>
                </a:solidFill>
                <a:latin typeface="Courier New" panose="02070309020205020404" pitchFamily="49" charset="0"/>
              </a:rPr>
              <a:t> </a:t>
            </a:r>
            <a:r>
              <a:rPr lang="en-US" sz="2000" b="1" dirty="0">
                <a:solidFill>
                  <a:srgbClr val="000080"/>
                </a:solidFill>
                <a:latin typeface="Courier New" panose="02070309020205020404" pitchFamily="49" charset="0"/>
              </a:rPr>
              <a:t>(</a:t>
            </a:r>
            <a:r>
              <a:rPr lang="en-US" sz="2000" dirty="0" err="1">
                <a:solidFill>
                  <a:srgbClr val="000000"/>
                </a:solidFill>
                <a:latin typeface="Courier New" panose="02070309020205020404" pitchFamily="49" charset="0"/>
              </a:rPr>
              <a:t>hasObstacle</a:t>
            </a:r>
            <a:r>
              <a:rPr lang="en-US" sz="2000" dirty="0">
                <a:solidFill>
                  <a:srgbClr val="000000"/>
                </a:solidFill>
                <a:latin typeface="Courier New" panose="02070309020205020404" pitchFamily="49" charset="0"/>
              </a:rPr>
              <a:t> </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LOW</a:t>
            </a:r>
            <a:r>
              <a:rPr lang="en-US" sz="2000" b="1" dirty="0" smtClean="0">
                <a:solidFill>
                  <a:srgbClr val="000080"/>
                </a:solidFill>
                <a:latin typeface="Courier New" panose="02070309020205020404" pitchFamily="49" charset="0"/>
              </a:rPr>
              <a:t>){</a:t>
            </a:r>
            <a:r>
              <a:rPr lang="en-US" sz="2000" dirty="0" smtClean="0">
                <a:solidFill>
                  <a:srgbClr val="000000"/>
                </a:solidFill>
                <a:latin typeface="Courier New" panose="02070309020205020404" pitchFamily="49" charset="0"/>
              </a:rPr>
              <a:t> </a:t>
            </a:r>
            <a:r>
              <a:rPr lang="en-US" sz="2000" dirty="0" err="1">
                <a:solidFill>
                  <a:srgbClr val="000000"/>
                </a:solidFill>
                <a:latin typeface="Courier New" panose="02070309020205020404" pitchFamily="49" charset="0"/>
              </a:rPr>
              <a:t>digitalWrite</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LED</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HIGH</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a:t>
            </a:r>
            <a:r>
              <a:rPr lang="en-US" sz="2000" dirty="0" err="1">
                <a:solidFill>
                  <a:srgbClr val="000000"/>
                </a:solidFill>
                <a:latin typeface="Courier New" panose="02070309020205020404" pitchFamily="49" charset="0"/>
              </a:rPr>
              <a:t>Serial</a:t>
            </a:r>
            <a:r>
              <a:rPr lang="en-US" sz="2000" b="1" dirty="0" err="1">
                <a:solidFill>
                  <a:srgbClr val="000080"/>
                </a:solidFill>
                <a:latin typeface="Courier New" panose="02070309020205020404" pitchFamily="49" charset="0"/>
              </a:rPr>
              <a:t>.</a:t>
            </a:r>
            <a:r>
              <a:rPr lang="en-US" sz="2000" dirty="0" err="1">
                <a:solidFill>
                  <a:srgbClr val="000000"/>
                </a:solidFill>
                <a:latin typeface="Courier New" panose="02070309020205020404" pitchFamily="49" charset="0"/>
              </a:rPr>
              <a:t>println</a:t>
            </a:r>
            <a:r>
              <a:rPr lang="en-US" sz="2000" b="1" dirty="0">
                <a:solidFill>
                  <a:srgbClr val="000080"/>
                </a:solidFill>
                <a:latin typeface="Courier New" panose="02070309020205020404" pitchFamily="49" charset="0"/>
              </a:rPr>
              <a:t>(</a:t>
            </a:r>
            <a:r>
              <a:rPr lang="en-US" sz="2000" dirty="0">
                <a:solidFill>
                  <a:srgbClr val="808080"/>
                </a:solidFill>
                <a:latin typeface="Courier New" panose="02070309020205020404" pitchFamily="49" charset="0"/>
              </a:rPr>
              <a:t>"Obstacle detected</a:t>
            </a:r>
            <a:r>
              <a:rPr lang="en-US" sz="2000" dirty="0" smtClean="0">
                <a:solidFill>
                  <a:srgbClr val="808080"/>
                </a:solidFill>
                <a:latin typeface="Courier New" panose="02070309020205020404" pitchFamily="49" charset="0"/>
              </a:rPr>
              <a:t>!"</a:t>
            </a:r>
            <a:r>
              <a:rPr lang="en-US" sz="2000" b="1" dirty="0" smtClean="0">
                <a:solidFill>
                  <a:srgbClr val="000080"/>
                </a:solidFill>
                <a:latin typeface="Courier New" panose="02070309020205020404" pitchFamily="49" charset="0"/>
              </a:rPr>
              <a:t>);}</a:t>
            </a:r>
            <a:r>
              <a:rPr lang="en-US" sz="2000" dirty="0" smtClean="0">
                <a:solidFill>
                  <a:srgbClr val="000000"/>
                </a:solidFill>
                <a:latin typeface="Courier New" panose="02070309020205020404" pitchFamily="49" charset="0"/>
              </a:rPr>
              <a:t> </a:t>
            </a:r>
          </a:p>
          <a:p>
            <a:endParaRPr lang="en-US" sz="2000" dirty="0" smtClean="0">
              <a:solidFill>
                <a:srgbClr val="000000"/>
              </a:solidFill>
              <a:latin typeface="Courier New" panose="02070309020205020404" pitchFamily="49" charset="0"/>
            </a:endParaRPr>
          </a:p>
          <a:p>
            <a:r>
              <a:rPr lang="en-US" sz="2000" b="1" dirty="0" smtClean="0">
                <a:solidFill>
                  <a:srgbClr val="0000FF"/>
                </a:solidFill>
                <a:latin typeface="Courier New" panose="02070309020205020404" pitchFamily="49" charset="0"/>
              </a:rPr>
              <a:t>else</a:t>
            </a:r>
            <a:r>
              <a:rPr lang="en-US" sz="2000" b="1" dirty="0" smtClean="0">
                <a:solidFill>
                  <a:srgbClr val="000080"/>
                </a:solidFill>
                <a:latin typeface="Courier New" panose="02070309020205020404" pitchFamily="49" charset="0"/>
              </a:rPr>
              <a:t>{</a:t>
            </a:r>
            <a:r>
              <a:rPr lang="en-US" sz="2000" dirty="0" smtClean="0">
                <a:solidFill>
                  <a:srgbClr val="000000"/>
                </a:solidFill>
                <a:latin typeface="Courier New" panose="02070309020205020404" pitchFamily="49" charset="0"/>
              </a:rPr>
              <a:t> </a:t>
            </a:r>
          </a:p>
          <a:p>
            <a:r>
              <a:rPr lang="en-US" sz="2000" dirty="0" err="1" smtClean="0">
                <a:solidFill>
                  <a:srgbClr val="000000"/>
                </a:solidFill>
                <a:latin typeface="Courier New" panose="02070309020205020404" pitchFamily="49" charset="0"/>
              </a:rPr>
              <a:t>digitalWrite</a:t>
            </a:r>
            <a:r>
              <a:rPr lang="en-US" sz="2000" b="1" dirty="0" smtClean="0">
                <a:solidFill>
                  <a:srgbClr val="000080"/>
                </a:solidFill>
                <a:latin typeface="Courier New" panose="02070309020205020404" pitchFamily="49" charset="0"/>
              </a:rPr>
              <a:t>(</a:t>
            </a:r>
            <a:r>
              <a:rPr lang="en-US" sz="2000" dirty="0" smtClean="0">
                <a:solidFill>
                  <a:srgbClr val="000000"/>
                </a:solidFill>
                <a:latin typeface="Courier New" panose="02070309020205020404" pitchFamily="49" charset="0"/>
              </a:rPr>
              <a:t>LED</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LOW</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a:t>
            </a:r>
            <a:r>
              <a:rPr lang="en-US" sz="2000" dirty="0" err="1">
                <a:solidFill>
                  <a:srgbClr val="000000"/>
                </a:solidFill>
                <a:latin typeface="Courier New" panose="02070309020205020404" pitchFamily="49" charset="0"/>
              </a:rPr>
              <a:t>Serial</a:t>
            </a:r>
            <a:r>
              <a:rPr lang="en-US" sz="2000" b="1" dirty="0" err="1">
                <a:solidFill>
                  <a:srgbClr val="000080"/>
                </a:solidFill>
                <a:latin typeface="Courier New" panose="02070309020205020404" pitchFamily="49" charset="0"/>
              </a:rPr>
              <a:t>.</a:t>
            </a:r>
            <a:r>
              <a:rPr lang="en-US" sz="2000" dirty="0" err="1">
                <a:solidFill>
                  <a:srgbClr val="000000"/>
                </a:solidFill>
                <a:latin typeface="Courier New" panose="02070309020205020404" pitchFamily="49" charset="0"/>
              </a:rPr>
              <a:t>println</a:t>
            </a:r>
            <a:r>
              <a:rPr lang="en-US" sz="2000" b="1" dirty="0" smtClean="0">
                <a:solidFill>
                  <a:srgbClr val="000080"/>
                </a:solidFill>
                <a:latin typeface="Courier New" panose="02070309020205020404" pitchFamily="49" charset="0"/>
              </a:rPr>
              <a:t>(</a:t>
            </a:r>
            <a:r>
              <a:rPr lang="en-US" sz="2000" dirty="0" smtClean="0">
                <a:solidFill>
                  <a:srgbClr val="808080"/>
                </a:solidFill>
                <a:latin typeface="Courier New" panose="02070309020205020404" pitchFamily="49" charset="0"/>
              </a:rPr>
              <a:t>""</a:t>
            </a:r>
            <a:r>
              <a:rPr lang="en-US" sz="2000" b="1" dirty="0" smtClean="0">
                <a:solidFill>
                  <a:srgbClr val="000080"/>
                </a:solidFill>
                <a:latin typeface="Courier New" panose="02070309020205020404" pitchFamily="49" charset="0"/>
              </a:rPr>
              <a:t>);}</a:t>
            </a:r>
            <a:r>
              <a:rPr lang="en-US" sz="2000" dirty="0" smtClean="0">
                <a:solidFill>
                  <a:srgbClr val="000000"/>
                </a:solidFill>
                <a:latin typeface="Courier New" panose="02070309020205020404" pitchFamily="49" charset="0"/>
              </a:rPr>
              <a:t> </a:t>
            </a:r>
          </a:p>
          <a:p>
            <a:r>
              <a:rPr lang="en-US" sz="2000" dirty="0" smtClean="0">
                <a:solidFill>
                  <a:srgbClr val="000000"/>
                </a:solidFill>
                <a:latin typeface="Courier New" panose="02070309020205020404" pitchFamily="49" charset="0"/>
              </a:rPr>
              <a:t>delay</a:t>
            </a:r>
            <a:r>
              <a:rPr lang="en-US" sz="2000" b="1" dirty="0" smtClean="0">
                <a:solidFill>
                  <a:srgbClr val="000080"/>
                </a:solidFill>
                <a:latin typeface="Courier New" panose="02070309020205020404" pitchFamily="49" charset="0"/>
              </a:rPr>
              <a:t>(</a:t>
            </a:r>
            <a:r>
              <a:rPr lang="en-US" sz="2000" dirty="0" smtClean="0">
                <a:solidFill>
                  <a:srgbClr val="FF8000"/>
                </a:solidFill>
                <a:latin typeface="Courier New" panose="02070309020205020404" pitchFamily="49" charset="0"/>
              </a:rPr>
              <a:t>200</a:t>
            </a:r>
            <a:r>
              <a:rPr lang="en-US" sz="2000" b="1" dirty="0" smtClean="0">
                <a:solidFill>
                  <a:srgbClr val="000080"/>
                </a:solidFill>
                <a:latin typeface="Courier New" panose="02070309020205020404" pitchFamily="49" charset="0"/>
              </a:rPr>
              <a:t>);}</a:t>
            </a:r>
            <a:endParaRPr lang="en-US" sz="2000" dirty="0">
              <a:effectLst/>
            </a:endParaRPr>
          </a:p>
        </p:txBody>
      </p:sp>
    </p:spTree>
    <p:extLst>
      <p:ext uri="{BB962C8B-B14F-4D97-AF65-F5344CB8AC3E}">
        <p14:creationId xmlns:p14="http://schemas.microsoft.com/office/powerpoint/2010/main" val="1754899329"/>
      </p:ext>
    </p:extLst>
  </p:cSld>
  <p:clrMapOvr>
    <a:masterClrMapping/>
  </p:clrMapOvr>
</p:sld>
</file>

<file path=ppt/theme/theme1.xml><?xml version="1.0" encoding="utf-8"?>
<a:theme xmlns:a="http://schemas.openxmlformats.org/drawingml/2006/main" name="Ανασκόπηση">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docProps/app.xml><?xml version="1.0" encoding="utf-8"?>
<Properties xmlns="http://schemas.openxmlformats.org/officeDocument/2006/extended-properties" xmlns:vt="http://schemas.openxmlformats.org/officeDocument/2006/docPropsVTypes">
  <Template>Retrospect</Template>
  <TotalTime>1720</TotalTime>
  <Words>4690</Words>
  <Application>Microsoft Office PowerPoint</Application>
  <PresentationFormat>Ευρεία οθόνη</PresentationFormat>
  <Paragraphs>585</Paragraphs>
  <Slides>132</Slides>
  <Notes>0</Notes>
  <HiddenSlides>0</HiddenSlides>
  <MMClips>0</MMClips>
  <ScaleCrop>false</ScaleCrop>
  <HeadingPairs>
    <vt:vector size="6" baseType="variant">
      <vt:variant>
        <vt:lpstr>Γραμματοσειρές που χρησιμοποιούνται</vt:lpstr>
      </vt:variant>
      <vt:variant>
        <vt:i4>4</vt:i4>
      </vt:variant>
      <vt:variant>
        <vt:lpstr>Θέμα</vt:lpstr>
      </vt:variant>
      <vt:variant>
        <vt:i4>1</vt:i4>
      </vt:variant>
      <vt:variant>
        <vt:lpstr>Τίτλοι διαφανειών</vt:lpstr>
      </vt:variant>
      <vt:variant>
        <vt:i4>132</vt:i4>
      </vt:variant>
    </vt:vector>
  </HeadingPairs>
  <TitlesOfParts>
    <vt:vector size="137" baseType="lpstr">
      <vt:lpstr>Calibri</vt:lpstr>
      <vt:lpstr>Calibri Light</vt:lpstr>
      <vt:lpstr>Courier New</vt:lpstr>
      <vt:lpstr>Wingdings</vt:lpstr>
      <vt:lpstr>Ανασκόπηση</vt:lpstr>
      <vt:lpstr>ARDUINO MICROCONTROLLER</vt:lpstr>
      <vt:lpstr>Περιεχόμενα</vt:lpstr>
      <vt:lpstr>Keypad 4x4 Matrix Membrane</vt:lpstr>
      <vt:lpstr>Keypad 4x4 Matrix Membrane</vt:lpstr>
      <vt:lpstr>Παρουσίαση του PowerPoint</vt:lpstr>
      <vt:lpstr>Keypad 4x4 Matrix Membrane</vt:lpstr>
      <vt:lpstr>Keypad 4x4 Matrix Membrane</vt:lpstr>
      <vt:lpstr>Keypad 4x4 Matrix Membrane</vt:lpstr>
      <vt:lpstr>Βασικές εντολές</vt:lpstr>
      <vt:lpstr>Παρουσίαση του PowerPoint</vt:lpstr>
      <vt:lpstr>Βασικές εντολές</vt:lpstr>
      <vt:lpstr>Βασικές εντολές</vt:lpstr>
      <vt:lpstr>Βασικές εντολές</vt:lpstr>
      <vt:lpstr>Project 1</vt:lpstr>
      <vt:lpstr>Project 1</vt:lpstr>
      <vt:lpstr>Project 1</vt:lpstr>
      <vt:lpstr>Project 1</vt:lpstr>
      <vt:lpstr>Project 1</vt:lpstr>
      <vt:lpstr>Project 2</vt:lpstr>
      <vt:lpstr>Project 2</vt:lpstr>
      <vt:lpstr>Project 2</vt:lpstr>
      <vt:lpstr>Project 2</vt:lpstr>
      <vt:lpstr>Project 2</vt:lpstr>
      <vt:lpstr>Project 2</vt:lpstr>
      <vt:lpstr>Joystick module</vt:lpstr>
      <vt:lpstr>Joystick module</vt:lpstr>
      <vt:lpstr>Παρουσίαση του PowerPoint</vt:lpstr>
      <vt:lpstr>Παρουσίαση του PowerPoint</vt:lpstr>
      <vt:lpstr>Joystick module</vt:lpstr>
      <vt:lpstr>Βασικές εντολές</vt:lpstr>
      <vt:lpstr>Project 3</vt:lpstr>
      <vt:lpstr>Project 3</vt:lpstr>
      <vt:lpstr>Project 3</vt:lpstr>
      <vt:lpstr>Special project</vt:lpstr>
      <vt:lpstr>Special project</vt:lpstr>
      <vt:lpstr>Παρουσίαση του PowerPoint</vt:lpstr>
      <vt:lpstr>Special project</vt:lpstr>
      <vt:lpstr>Special project</vt:lpstr>
      <vt:lpstr>Special project</vt:lpstr>
      <vt:lpstr>Flame sensor(ανιχνευτής φλόγας,IR receiver)</vt:lpstr>
      <vt:lpstr>Flame sensor</vt:lpstr>
      <vt:lpstr>Flame sensor</vt:lpstr>
      <vt:lpstr>Flame sensor</vt:lpstr>
      <vt:lpstr>Flame sensor</vt:lpstr>
      <vt:lpstr>Project 4</vt:lpstr>
      <vt:lpstr>Project 4</vt:lpstr>
      <vt:lpstr>Project 4 με module</vt:lpstr>
      <vt:lpstr>Project 4</vt:lpstr>
      <vt:lpstr>IR receiver</vt:lpstr>
      <vt:lpstr>IR receiver</vt:lpstr>
      <vt:lpstr>IR receiver</vt:lpstr>
      <vt:lpstr>IR receiver</vt:lpstr>
      <vt:lpstr>IR receiver</vt:lpstr>
      <vt:lpstr>IR receiver</vt:lpstr>
      <vt:lpstr>IR receiver</vt:lpstr>
      <vt:lpstr>IR receiver</vt:lpstr>
      <vt:lpstr>IR receiver</vt:lpstr>
      <vt:lpstr>IR receiver</vt:lpstr>
      <vt:lpstr>Remote Controls</vt:lpstr>
      <vt:lpstr>Παρουσίαση του PowerPoint</vt:lpstr>
      <vt:lpstr>IR receiver</vt:lpstr>
      <vt:lpstr>Βασικές εντολές</vt:lpstr>
      <vt:lpstr>Βασικές εντολές</vt:lpstr>
      <vt:lpstr>Project 5</vt:lpstr>
      <vt:lpstr>Project 5</vt:lpstr>
      <vt:lpstr>Project 5</vt:lpstr>
      <vt:lpstr>Project 5</vt:lpstr>
      <vt:lpstr>Project 5</vt:lpstr>
      <vt:lpstr>Project 5</vt:lpstr>
      <vt:lpstr>Project 6</vt:lpstr>
      <vt:lpstr>Project 6</vt:lpstr>
      <vt:lpstr>Project 6</vt:lpstr>
      <vt:lpstr>Infrared sensor/IR sensor</vt:lpstr>
      <vt:lpstr>Infrared sensor/IR sensor</vt:lpstr>
      <vt:lpstr>Infrared sensor/IR sensor</vt:lpstr>
      <vt:lpstr>Infrared sensor/IR sensor</vt:lpstr>
      <vt:lpstr>Παρουσίαση του PowerPoint</vt:lpstr>
      <vt:lpstr>Infrared sensor/IR sensor</vt:lpstr>
      <vt:lpstr>Infrared sensor/IR sensor</vt:lpstr>
      <vt:lpstr>Infrared sensor/IR sensor</vt:lpstr>
      <vt:lpstr>Infrared sensor/IR sensor</vt:lpstr>
      <vt:lpstr>Infrared sensor/IR sensor</vt:lpstr>
      <vt:lpstr>Infrared sensor/IR sensor</vt:lpstr>
      <vt:lpstr>Infrared sensor/IR sensor</vt:lpstr>
      <vt:lpstr>Infrared sensor/IR sensor</vt:lpstr>
      <vt:lpstr>Παρουσίαση του PowerPoint</vt:lpstr>
      <vt:lpstr>Infrared sensor/IR sensor</vt:lpstr>
      <vt:lpstr>Infrared sensor/IR sensor</vt:lpstr>
      <vt:lpstr>Παρουσίαση του PowerPoint</vt:lpstr>
      <vt:lpstr>Παρουσίαση του PowerPoint</vt:lpstr>
      <vt:lpstr>Infrared sensor/IR sensor</vt:lpstr>
      <vt:lpstr>Infrared sensor/IR sensor</vt:lpstr>
      <vt:lpstr>Παρουσίαση του PowerPoint</vt:lpstr>
      <vt:lpstr>Infrared sensor/IR sensor</vt:lpstr>
      <vt:lpstr>Project 7</vt:lpstr>
      <vt:lpstr>Παρουσίαση του PowerPoint</vt:lpstr>
      <vt:lpstr>Project 7 με module</vt:lpstr>
      <vt:lpstr>Project 7</vt:lpstr>
      <vt:lpstr>Project 7 με module</vt:lpstr>
      <vt:lpstr>Shift register(Ολισθητής/ καταχωρητής μετατόπισης)</vt:lpstr>
      <vt:lpstr>Ολοκληρωμένο κύκλωμα(Integrated circuit)</vt:lpstr>
      <vt:lpstr>Ολοκληρωμένο κύκλωμα</vt:lpstr>
      <vt:lpstr>Mosfet/transistor</vt:lpstr>
      <vt:lpstr>Flip-Flops</vt:lpstr>
      <vt:lpstr>Register(Καταχωρητής)</vt:lpstr>
      <vt:lpstr>Shift register(Ολισθητής/καταχωρητής μετατόπισης)</vt:lpstr>
      <vt:lpstr>Shift register</vt:lpstr>
      <vt:lpstr>Shift register</vt:lpstr>
      <vt:lpstr>Shift register</vt:lpstr>
      <vt:lpstr>Shift register</vt:lpstr>
      <vt:lpstr>Shift register</vt:lpstr>
      <vt:lpstr>Shift register</vt:lpstr>
      <vt:lpstr>Shift register</vt:lpstr>
      <vt:lpstr>74HC595 Shift Register </vt:lpstr>
      <vt:lpstr>Παρουσίαση του PowerPoint</vt:lpstr>
      <vt:lpstr>Παρουσίαση του PowerPoint</vt:lpstr>
      <vt:lpstr>Βασικές εντολές</vt:lpstr>
      <vt:lpstr>Βασικές εντολές</vt:lpstr>
      <vt:lpstr>Project 8</vt:lpstr>
      <vt:lpstr>Project 8</vt:lpstr>
      <vt:lpstr>Project 8</vt:lpstr>
      <vt:lpstr>Optocoupler(Οπτοσυζεύκτης)</vt:lpstr>
      <vt:lpstr>Optocoupler</vt:lpstr>
      <vt:lpstr>Optocoupler</vt:lpstr>
      <vt:lpstr>Optocoupler</vt:lpstr>
      <vt:lpstr>Optocoupler</vt:lpstr>
      <vt:lpstr>Optocoupler</vt:lpstr>
      <vt:lpstr>Παρουσίαση του PowerPoint</vt:lpstr>
      <vt:lpstr>Project 9</vt:lpstr>
      <vt:lpstr>Project 9</vt:lpstr>
      <vt:lpstr>Project 9</vt:lpstr>
      <vt:lpstr>THE END!</vt:lpstr>
    </vt:vector>
  </TitlesOfParts>
  <Company>OTE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Παρουσίαση του PowerPoint</dc:title>
  <dc:creator>panagiota moraiti</dc:creator>
  <cp:lastModifiedBy>panagiota moraiti</cp:lastModifiedBy>
  <cp:revision>125</cp:revision>
  <dcterms:created xsi:type="dcterms:W3CDTF">2021-03-20T14:02:29Z</dcterms:created>
  <dcterms:modified xsi:type="dcterms:W3CDTF">2021-09-01T18:41:41Z</dcterms:modified>
</cp:coreProperties>
</file>